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2" r:id="rId1"/>
  </p:sldMasterIdLst>
  <p:notesMasterIdLst>
    <p:notesMasterId r:id="rId36"/>
  </p:notesMasterIdLst>
  <p:sldIdLst>
    <p:sldId id="1803" r:id="rId2"/>
    <p:sldId id="1879" r:id="rId3"/>
    <p:sldId id="1893" r:id="rId4"/>
    <p:sldId id="1810" r:id="rId5"/>
    <p:sldId id="1880" r:id="rId6"/>
    <p:sldId id="1881" r:id="rId7"/>
    <p:sldId id="1811" r:id="rId8"/>
    <p:sldId id="1882" r:id="rId9"/>
    <p:sldId id="1896" r:id="rId10"/>
    <p:sldId id="1894" r:id="rId11"/>
    <p:sldId id="1897" r:id="rId12"/>
    <p:sldId id="1883" r:id="rId13"/>
    <p:sldId id="1812" r:id="rId14"/>
    <p:sldId id="1813" r:id="rId15"/>
    <p:sldId id="1814" r:id="rId16"/>
    <p:sldId id="1884" r:id="rId17"/>
    <p:sldId id="1815" r:id="rId18"/>
    <p:sldId id="1885" r:id="rId19"/>
    <p:sldId id="1816" r:id="rId20"/>
    <p:sldId id="1886" r:id="rId21"/>
    <p:sldId id="1817" r:id="rId22"/>
    <p:sldId id="1887" r:id="rId23"/>
    <p:sldId id="1898" r:id="rId24"/>
    <p:sldId id="1888" r:id="rId25"/>
    <p:sldId id="1867" r:id="rId26"/>
    <p:sldId id="1820" r:id="rId27"/>
    <p:sldId id="1889" r:id="rId28"/>
    <p:sldId id="1825" r:id="rId29"/>
    <p:sldId id="1890" r:id="rId30"/>
    <p:sldId id="1826" r:id="rId31"/>
    <p:sldId id="1891" r:id="rId32"/>
    <p:sldId id="1827" r:id="rId33"/>
    <p:sldId id="1892" r:id="rId34"/>
    <p:sldId id="1899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Exo 2 SemiBold" pitchFamily="2" charset="77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071116-5396-8A40-964D-A2307C474208}">
          <p14:sldIdLst>
            <p14:sldId id="1803"/>
            <p14:sldId id="1879"/>
            <p14:sldId id="1893"/>
            <p14:sldId id="1810"/>
            <p14:sldId id="1880"/>
            <p14:sldId id="1881"/>
            <p14:sldId id="1811"/>
            <p14:sldId id="1882"/>
            <p14:sldId id="1896"/>
            <p14:sldId id="1894"/>
            <p14:sldId id="1897"/>
            <p14:sldId id="1883"/>
            <p14:sldId id="1812"/>
            <p14:sldId id="1813"/>
            <p14:sldId id="1814"/>
            <p14:sldId id="1884"/>
            <p14:sldId id="1815"/>
            <p14:sldId id="1885"/>
            <p14:sldId id="1816"/>
            <p14:sldId id="1886"/>
            <p14:sldId id="1817"/>
            <p14:sldId id="1887"/>
            <p14:sldId id="1898"/>
            <p14:sldId id="1888"/>
            <p14:sldId id="1867"/>
            <p14:sldId id="1820"/>
            <p14:sldId id="1889"/>
            <p14:sldId id="1825"/>
            <p14:sldId id="1890"/>
            <p14:sldId id="1826"/>
            <p14:sldId id="1891"/>
            <p14:sldId id="1827"/>
            <p14:sldId id="1892"/>
            <p14:sldId id="18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D6C81"/>
    <a:srgbClr val="00ADD9"/>
    <a:srgbClr val="27941F"/>
    <a:srgbClr val="00ACD9"/>
    <a:srgbClr val="12846D"/>
    <a:srgbClr val="F89937"/>
    <a:srgbClr val="5EA3B5"/>
    <a:srgbClr val="A1A878"/>
    <a:srgbClr val="A12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6" autoAdjust="0"/>
    <p:restoredTop sz="86259"/>
  </p:normalViewPr>
  <p:slideViewPr>
    <p:cSldViewPr snapToGrid="0" snapToObjects="1">
      <p:cViewPr varScale="1">
        <p:scale>
          <a:sx n="110" d="100"/>
          <a:sy n="110" d="100"/>
        </p:scale>
        <p:origin x="5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F1C89B6-0167-0549-A9D3-815C20C90D3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A2430F75-B5EC-044F-A636-30352D0A1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63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1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50582B7-4485-2444-8D1C-E899F3EE07A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8D43900-98D7-A44C-A2C8-C8E5D50158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02D1180-C050-974C-B328-F450BBE244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C3E3-A630-AA4F-992A-001F1FFBC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DA566-7623-2445-81B1-57244B033C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507" y="5068122"/>
            <a:ext cx="1740628" cy="2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3BEBB9B5-AA21-3743-AE6F-D669D968E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B41CB23-D8A4-634B-8696-A8C38E3A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/>
            </a:lvl2pPr>
            <a:lvl3pPr>
              <a:lnSpc>
                <a:spcPct val="100000"/>
              </a:lnSpc>
              <a:buFont typeface="Wingdings" pitchFamily="2" charset="2"/>
              <a:buChar char="§"/>
              <a:defRPr/>
            </a:lvl3pPr>
            <a:lvl4pPr>
              <a:lnSpc>
                <a:spcPct val="100000"/>
              </a:lnSpc>
              <a:buFont typeface="Wingdings" pitchFamily="2" charset="2"/>
              <a:buChar char="§"/>
              <a:defRPr/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DA5D46-7DB6-A447-B104-EB1662B30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31D3A3-757D-8B47-A2D3-3517AB7E4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376D8E-D4AE-934B-B500-E11F8615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</p:spPr>
        <p:txBody>
          <a:bodyPr lIns="45720"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FE68596-C998-4449-AA72-201F663B10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8CC8865-9B06-F04A-B596-67CF2250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8984D5BE-3984-D642-8048-62E970BD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37F498F-8C04-8E41-B8E2-2CF79799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47140F4-9603-3740-AC59-61030724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32A26D86-2879-4B46-86CA-D69ABD3F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B861089-20B6-544A-BC46-4CA4C9A1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1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E2D48-26E4-F540-8A4B-081EC834D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27CFCD6-42D6-CF46-A09D-23B16AA0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2/27/22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1FC436-ACD0-714D-A860-1E9467D1F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01" r:id="rId2"/>
    <p:sldLayoutId id="2147483813" r:id="rId3"/>
    <p:sldLayoutId id="2147483697" r:id="rId4"/>
    <p:sldLayoutId id="2147483698" r:id="rId5"/>
    <p:sldLayoutId id="214748376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0" indent="0" algn="l" defTabSz="914354" rtl="0" eaLnBrk="1" latinLnBrk="0" hangingPunct="0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Tx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86909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69780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52651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5522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13.emf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20.png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Relationship Id="rId11" Type="http://schemas.openxmlformats.org/officeDocument/2006/relationships/image" Target="../media/image16.emf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15.emf"/><Relationship Id="rId4" Type="http://schemas.openxmlformats.org/officeDocument/2006/relationships/image" Target="../media/image32.png"/><Relationship Id="rId9" Type="http://schemas.openxmlformats.org/officeDocument/2006/relationships/image" Target="../media/image14.emf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19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28.emf"/><Relationship Id="rId18" Type="http://schemas.openxmlformats.org/officeDocument/2006/relationships/image" Target="../media/image33.emf"/><Relationship Id="rId3" Type="http://schemas.openxmlformats.org/officeDocument/2006/relationships/image" Target="../media/image70.png"/><Relationship Id="rId7" Type="http://schemas.openxmlformats.org/officeDocument/2006/relationships/image" Target="../media/image690.png"/><Relationship Id="rId12" Type="http://schemas.openxmlformats.org/officeDocument/2006/relationships/image" Target="../media/image73.png"/><Relationship Id="rId17" Type="http://schemas.openxmlformats.org/officeDocument/2006/relationships/image" Target="../media/image32.emf"/><Relationship Id="rId2" Type="http://schemas.openxmlformats.org/officeDocument/2006/relationships/image" Target="../media/image69.png"/><Relationship Id="rId16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0.png"/><Relationship Id="rId11" Type="http://schemas.openxmlformats.org/officeDocument/2006/relationships/image" Target="../media/image72.png"/><Relationship Id="rId5" Type="http://schemas.openxmlformats.org/officeDocument/2006/relationships/image" Target="../media/image670.png"/><Relationship Id="rId15" Type="http://schemas.openxmlformats.org/officeDocument/2006/relationships/image" Target="../media/image30.emf"/><Relationship Id="rId10" Type="http://schemas.openxmlformats.org/officeDocument/2006/relationships/image" Target="../media/image330.png"/><Relationship Id="rId19" Type="http://schemas.openxmlformats.org/officeDocument/2006/relationships/image" Target="../media/image77.png"/><Relationship Id="rId9" Type="http://schemas.openxmlformats.org/officeDocument/2006/relationships/image" Target="../media/image71.png"/><Relationship Id="rId1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37.emf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F4D8B3A-FD4A-B145-BF47-2951FF384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447" y="1240279"/>
            <a:ext cx="6910353" cy="1727005"/>
          </a:xfrm>
        </p:spPr>
        <p:txBody>
          <a:bodyPr>
            <a:normAutofit/>
          </a:bodyPr>
          <a:lstStyle/>
          <a:p>
            <a:r>
              <a:rPr lang="en-US" sz="4000" dirty="0"/>
              <a:t>Test Cases for the</a:t>
            </a:r>
            <a:br>
              <a:rPr lang="en-US" sz="4000" dirty="0"/>
            </a:br>
            <a:r>
              <a:rPr lang="en-US" sz="4000" dirty="0"/>
              <a:t>Mass-Spring-Damper System</a:t>
            </a:r>
            <a:endParaRPr lang="en-US" sz="32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CD0F44-4EA8-8C44-9450-19DE5A399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05146071-E038-D245-BA97-211FAFC0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147" y="3643754"/>
            <a:ext cx="5418931" cy="914399"/>
          </a:xfrm>
        </p:spPr>
        <p:txBody>
          <a:bodyPr>
            <a:normAutofit/>
          </a:bodyPr>
          <a:lstStyle/>
          <a:p>
            <a:r>
              <a:rPr lang="en-US" sz="2400" dirty="0"/>
              <a:t>Simone Venturi, Tiernan Casey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DE3501-3CD2-0F44-87FB-60856AFB3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147" y="4242187"/>
            <a:ext cx="6351553" cy="1142491"/>
          </a:xfrm>
        </p:spPr>
        <p:txBody>
          <a:bodyPr/>
          <a:lstStyle/>
          <a:p>
            <a:r>
              <a:rPr lang="en-US" sz="1800" dirty="0"/>
              <a:t>Extreme-Scale Data Science &amp; Analytics (8739)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BE8F7-6A9E-BE4E-A324-BCF3ED9E9F46}"/>
              </a:ext>
            </a:extLst>
          </p:cNvPr>
          <p:cNvSpPr txBox="1"/>
          <p:nvPr/>
        </p:nvSpPr>
        <p:spPr>
          <a:xfrm>
            <a:off x="506447" y="5659945"/>
            <a:ext cx="664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Part of the Code Documentation for</a:t>
            </a:r>
            <a:br>
              <a:rPr lang="en-US" b="1" dirty="0"/>
            </a:br>
            <a:r>
              <a:rPr lang="en-US" b="1" dirty="0"/>
              <a:t>Neural Networks for Reduced Order Modeling (</a:t>
            </a:r>
            <a:r>
              <a:rPr lang="en-US" b="1" dirty="0" err="1"/>
              <a:t>ROMNet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491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9DDCF0B-D0B1-9849-9E3C-16EDDB31A7E1}"/>
              </a:ext>
            </a:extLst>
          </p:cNvPr>
          <p:cNvSpPr/>
          <p:nvPr/>
        </p:nvSpPr>
        <p:spPr>
          <a:xfrm>
            <a:off x="582548" y="1176283"/>
            <a:ext cx="10749068" cy="5649132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EB85F8-6C15-E543-8C25-67038B3115BC}"/>
              </a:ext>
            </a:extLst>
          </p:cNvPr>
          <p:cNvSpPr/>
          <p:nvPr/>
        </p:nvSpPr>
        <p:spPr>
          <a:xfrm>
            <a:off x="758512" y="1613713"/>
            <a:ext cx="9677276" cy="503325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93F496-41C7-474E-8B55-29F240D9B5B0}"/>
              </a:ext>
            </a:extLst>
          </p:cNvPr>
          <p:cNvSpPr/>
          <p:nvPr/>
        </p:nvSpPr>
        <p:spPr>
          <a:xfrm>
            <a:off x="4103573" y="2673765"/>
            <a:ext cx="3032567" cy="3663386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C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6BAAD7-F7B9-E448-93DA-531BC920BF54}"/>
              </a:ext>
            </a:extLst>
          </p:cNvPr>
          <p:cNvSpPr/>
          <p:nvPr/>
        </p:nvSpPr>
        <p:spPr>
          <a:xfrm>
            <a:off x="4663446" y="2788511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rgbClr val="00ACD9"/>
                </a:solidFill>
              </a:rPr>
              <a:t>Sub_Component</a:t>
            </a:r>
            <a:endParaRPr lang="en-US" sz="1600" b="1" dirty="0">
              <a:solidFill>
                <a:srgbClr val="00ACD9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C9622-DAC1-8540-B886-885C8EF1C505}"/>
              </a:ext>
            </a:extLst>
          </p:cNvPr>
          <p:cNvSpPr/>
          <p:nvPr/>
        </p:nvSpPr>
        <p:spPr>
          <a:xfrm>
            <a:off x="4416151" y="3184015"/>
            <a:ext cx="289305" cy="297469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solidFill>
              <a:srgbClr val="00AC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TF Hidden Layer 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A959CC-153E-4749-9388-C0CCF7BE3228}"/>
              </a:ext>
            </a:extLst>
          </p:cNvPr>
          <p:cNvSpPr/>
          <p:nvPr/>
        </p:nvSpPr>
        <p:spPr>
          <a:xfrm>
            <a:off x="4832840" y="3184015"/>
            <a:ext cx="289305" cy="297469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rgbClr val="00AC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Dropout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7CCF6-FAC9-C242-9A25-6B61EC917460}"/>
              </a:ext>
            </a:extLst>
          </p:cNvPr>
          <p:cNvSpPr txBox="1"/>
          <p:nvPr/>
        </p:nvSpPr>
        <p:spPr>
          <a:xfrm>
            <a:off x="5083524" y="4474513"/>
            <a:ext cx="646331" cy="393698"/>
          </a:xfrm>
          <a:prstGeom prst="rect">
            <a:avLst/>
          </a:prstGeom>
          <a:noFill/>
        </p:spPr>
        <p:txBody>
          <a:bodyPr vert="vert" wrap="none" rtlCol="0" anchor="ctr">
            <a:spAutoFit/>
          </a:bodyPr>
          <a:lstStyle/>
          <a:p>
            <a:pPr algn="ctr"/>
            <a:r>
              <a:rPr lang="en-US" sz="3000" dirty="0"/>
              <a:t>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3D4179-2D4C-964D-AE35-E48972D6DB40}"/>
              </a:ext>
            </a:extLst>
          </p:cNvPr>
          <p:cNvSpPr/>
          <p:nvPr/>
        </p:nvSpPr>
        <p:spPr>
          <a:xfrm>
            <a:off x="5441483" y="3184015"/>
            <a:ext cx="289305" cy="297469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solidFill>
              <a:srgbClr val="00AC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TF Hidden Layer 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2C167D-D7B3-3145-B7A6-3B3AF49FCDD6}"/>
              </a:ext>
            </a:extLst>
          </p:cNvPr>
          <p:cNvSpPr/>
          <p:nvPr/>
        </p:nvSpPr>
        <p:spPr>
          <a:xfrm>
            <a:off x="5858172" y="3184015"/>
            <a:ext cx="289305" cy="297469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rgbClr val="00AC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Dropout 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83647B8-2B65-9B41-BA54-387520B508F6}"/>
              </a:ext>
            </a:extLst>
          </p:cNvPr>
          <p:cNvSpPr/>
          <p:nvPr/>
        </p:nvSpPr>
        <p:spPr>
          <a:xfrm>
            <a:off x="6417573" y="3184015"/>
            <a:ext cx="289305" cy="2974694"/>
          </a:xfrm>
          <a:prstGeom prst="roundRect">
            <a:avLst/>
          </a:prstGeom>
          <a:solidFill>
            <a:schemeClr val="accent1">
              <a:lumMod val="50000"/>
              <a:alpha val="60000"/>
            </a:schemeClr>
          </a:solidFill>
          <a:ln>
            <a:solidFill>
              <a:srgbClr val="00AC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Softmax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728907-0004-C64F-ABD9-90526844897B}"/>
              </a:ext>
            </a:extLst>
          </p:cNvPr>
          <p:cNvSpPr/>
          <p:nvPr/>
        </p:nvSpPr>
        <p:spPr>
          <a:xfrm>
            <a:off x="3476256" y="2642820"/>
            <a:ext cx="289305" cy="3694331"/>
          </a:xfrm>
          <a:prstGeom prst="roundRect">
            <a:avLst/>
          </a:prstGeom>
          <a:solidFill>
            <a:srgbClr val="27941F">
              <a:alpha val="40000"/>
            </a:srgbClr>
          </a:solidFill>
          <a:ln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Transformation Layer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C259680-399C-7C43-9E28-4D8DB57F5D33}"/>
              </a:ext>
            </a:extLst>
          </p:cNvPr>
          <p:cNvSpPr/>
          <p:nvPr/>
        </p:nvSpPr>
        <p:spPr>
          <a:xfrm>
            <a:off x="2978607" y="2642820"/>
            <a:ext cx="289305" cy="3694331"/>
          </a:xfrm>
          <a:prstGeom prst="roundRect">
            <a:avLst>
              <a:gd name="adj" fmla="val 8665"/>
            </a:avLst>
          </a:prstGeom>
          <a:solidFill>
            <a:srgbClr val="12846D">
              <a:alpha val="70000"/>
            </a:srgbClr>
          </a:solidFill>
          <a:ln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Rigid </a:t>
            </a:r>
            <a:r>
              <a:rPr lang="en-US" dirty="0" err="1">
                <a:solidFill>
                  <a:srgbClr val="000000"/>
                </a:solidFill>
              </a:rPr>
              <a:t>LayerS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12ABC83-0AC4-5A41-85B6-2B7A9B44E522}"/>
              </a:ext>
            </a:extLst>
          </p:cNvPr>
          <p:cNvSpPr/>
          <p:nvPr/>
        </p:nvSpPr>
        <p:spPr>
          <a:xfrm>
            <a:off x="2480958" y="2642820"/>
            <a:ext cx="289305" cy="3663386"/>
          </a:xfrm>
          <a:prstGeom prst="roundRect">
            <a:avLst>
              <a:gd name="adj" fmla="val 8665"/>
            </a:avLst>
          </a:prstGeom>
          <a:solidFill>
            <a:schemeClr val="accent3">
              <a:lumMod val="75000"/>
              <a:alpha val="50000"/>
            </a:schemeClr>
          </a:solidFill>
          <a:ln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Gaussian Noise Layer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B8BA9E-92CF-6346-A324-9ABD07649D8C}"/>
              </a:ext>
            </a:extLst>
          </p:cNvPr>
          <p:cNvSpPr/>
          <p:nvPr/>
        </p:nvSpPr>
        <p:spPr>
          <a:xfrm>
            <a:off x="1983309" y="2642820"/>
            <a:ext cx="289305" cy="3663386"/>
          </a:xfrm>
          <a:prstGeom prst="roundRect">
            <a:avLst>
              <a:gd name="adj" fmla="val 8665"/>
            </a:avLst>
          </a:prstGeom>
          <a:solidFill>
            <a:srgbClr val="92D050">
              <a:alpha val="98000"/>
            </a:srgbClr>
          </a:solidFill>
          <a:ln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Input Normalization Layer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2A0AB29-95E8-8A48-819B-C638A55D717E}"/>
              </a:ext>
            </a:extLst>
          </p:cNvPr>
          <p:cNvSpPr/>
          <p:nvPr/>
        </p:nvSpPr>
        <p:spPr>
          <a:xfrm>
            <a:off x="1657013" y="2095032"/>
            <a:ext cx="5807579" cy="4408024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AB5DEA-7E70-F543-9945-ED419B3637E4}"/>
              </a:ext>
            </a:extLst>
          </p:cNvPr>
          <p:cNvSpPr/>
          <p:nvPr/>
        </p:nvSpPr>
        <p:spPr>
          <a:xfrm>
            <a:off x="3795991" y="2137459"/>
            <a:ext cx="1382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27941F"/>
                </a:solidFill>
              </a:rPr>
              <a:t>Component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3CEF99-06C0-3B46-BB97-9C92F6572378}"/>
              </a:ext>
            </a:extLst>
          </p:cNvPr>
          <p:cNvSpPr/>
          <p:nvPr/>
        </p:nvSpPr>
        <p:spPr>
          <a:xfrm>
            <a:off x="3997185" y="1665891"/>
            <a:ext cx="2597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System of Components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452D4B-064E-224F-B364-2BDA2B7C8DE0}"/>
              </a:ext>
            </a:extLst>
          </p:cNvPr>
          <p:cNvSpPr/>
          <p:nvPr/>
        </p:nvSpPr>
        <p:spPr>
          <a:xfrm>
            <a:off x="7783930" y="2095032"/>
            <a:ext cx="289305" cy="4423495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Dot Layer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7A164E-4A4E-704D-A88F-7894743CDBE8}"/>
              </a:ext>
            </a:extLst>
          </p:cNvPr>
          <p:cNvSpPr/>
          <p:nvPr/>
        </p:nvSpPr>
        <p:spPr>
          <a:xfrm>
            <a:off x="1140931" y="2095032"/>
            <a:ext cx="289305" cy="4423495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Split Layer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6C3C271-A065-6343-BC30-4300FF08073C}"/>
              </a:ext>
            </a:extLst>
          </p:cNvPr>
          <p:cNvSpPr/>
          <p:nvPr/>
        </p:nvSpPr>
        <p:spPr>
          <a:xfrm>
            <a:off x="8247920" y="2095032"/>
            <a:ext cx="289305" cy="4423495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Multiply Layer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774904-AF73-8D4D-8368-B247A75EFE7C}"/>
              </a:ext>
            </a:extLst>
          </p:cNvPr>
          <p:cNvSpPr/>
          <p:nvPr/>
        </p:nvSpPr>
        <p:spPr>
          <a:xfrm>
            <a:off x="8681919" y="2101267"/>
            <a:ext cx="289305" cy="4423495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Add Layer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259D8A7-E690-1241-8CD8-194797317927}"/>
              </a:ext>
            </a:extLst>
          </p:cNvPr>
          <p:cNvSpPr/>
          <p:nvPr/>
        </p:nvSpPr>
        <p:spPr>
          <a:xfrm>
            <a:off x="9249019" y="2095032"/>
            <a:ext cx="289305" cy="4423495"/>
          </a:xfrm>
          <a:prstGeom prst="roundRect">
            <a:avLst/>
          </a:prstGeom>
          <a:solidFill>
            <a:schemeClr val="accent6">
              <a:lumMod val="75000"/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Concatenate Layer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06EAB6A-05C6-AA45-AEDB-8E41D231197B}"/>
              </a:ext>
            </a:extLst>
          </p:cNvPr>
          <p:cNvSpPr/>
          <p:nvPr/>
        </p:nvSpPr>
        <p:spPr>
          <a:xfrm>
            <a:off x="9816544" y="2095032"/>
            <a:ext cx="289305" cy="4423495"/>
          </a:xfrm>
          <a:prstGeom prst="roundRect">
            <a:avLst/>
          </a:prstGeom>
          <a:solidFill>
            <a:schemeClr val="accent5">
              <a:alpha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Correlation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0873D2-F522-A64D-AFD2-EEC6074F4F1F}"/>
              </a:ext>
            </a:extLst>
          </p:cNvPr>
          <p:cNvSpPr txBox="1"/>
          <p:nvPr/>
        </p:nvSpPr>
        <p:spPr>
          <a:xfrm>
            <a:off x="5225515" y="1211008"/>
            <a:ext cx="1192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</a:rPr>
              <a:t>Surrogate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DD46EF-7651-104B-9021-2B23A8DCD49C}"/>
              </a:ext>
            </a:extLst>
          </p:cNvPr>
          <p:cNvSpPr/>
          <p:nvPr/>
        </p:nvSpPr>
        <p:spPr>
          <a:xfrm>
            <a:off x="10716662" y="1613713"/>
            <a:ext cx="289305" cy="5033259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Output Inverse Normalization Layer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54E1C0-B654-374E-AD09-631DA9DD513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6718" y="4000849"/>
            <a:ext cx="535830" cy="0"/>
          </a:xfrm>
          <a:prstGeom prst="straightConnector1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787A85-4FFE-C64A-B8D3-813049171E5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1331616" y="4000849"/>
            <a:ext cx="694480" cy="0"/>
          </a:xfrm>
          <a:prstGeom prst="straightConnector1">
            <a:avLst/>
          </a:prstGeom>
          <a:ln w="508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2C88AAC-0CB4-9F4A-AE9E-3BD110BC5111}"/>
              </a:ext>
            </a:extLst>
          </p:cNvPr>
          <p:cNvSpPr txBox="1"/>
          <p:nvPr/>
        </p:nvSpPr>
        <p:spPr>
          <a:xfrm>
            <a:off x="2260" y="369400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input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1BB68D-DEFE-A84D-B41F-8DF30BA23EAB}"/>
              </a:ext>
            </a:extLst>
          </p:cNvPr>
          <p:cNvSpPr txBox="1"/>
          <p:nvPr/>
        </p:nvSpPr>
        <p:spPr>
          <a:xfrm>
            <a:off x="11334440" y="3689125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81A61E-4C8F-1F43-864C-61687CAD5C85}"/>
              </a:ext>
            </a:extLst>
          </p:cNvPr>
          <p:cNvSpPr txBox="1"/>
          <p:nvPr/>
        </p:nvSpPr>
        <p:spPr>
          <a:xfrm>
            <a:off x="838175" y="234970"/>
            <a:ext cx="6318019" cy="584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3D6C81"/>
                </a:solidFill>
              </a:rPr>
              <a:t>The related classes can be found in $WORKSPACE_PATH/</a:t>
            </a:r>
            <a:r>
              <a:rPr lang="en-US" sz="1600" dirty="0" err="1">
                <a:solidFill>
                  <a:srgbClr val="3D6C81"/>
                </a:solidFill>
              </a:rPr>
              <a:t>ROMNet</a:t>
            </a:r>
            <a:r>
              <a:rPr lang="en-US" sz="1600" dirty="0">
                <a:solidFill>
                  <a:srgbClr val="3D6C81"/>
                </a:solidFill>
              </a:rPr>
              <a:t>/</a:t>
            </a:r>
            <a:r>
              <a:rPr lang="en-US" sz="1600" dirty="0" err="1">
                <a:solidFill>
                  <a:srgbClr val="3D6C81"/>
                </a:solidFill>
              </a:rPr>
              <a:t>romnet</a:t>
            </a:r>
            <a:r>
              <a:rPr lang="en-US" sz="1600" dirty="0">
                <a:solidFill>
                  <a:srgbClr val="3D6C81"/>
                </a:solidFill>
              </a:rPr>
              <a:t>/</a:t>
            </a:r>
            <a:r>
              <a:rPr lang="en-US" sz="1600" dirty="0" err="1">
                <a:solidFill>
                  <a:srgbClr val="3D6C81"/>
                </a:solidFill>
              </a:rPr>
              <a:t>romnet</a:t>
            </a:r>
            <a:r>
              <a:rPr lang="en-US" sz="1600" dirty="0">
                <a:solidFill>
                  <a:srgbClr val="3D6C81"/>
                </a:solidFill>
              </a:rPr>
              <a:t>/</a:t>
            </a:r>
            <a:r>
              <a:rPr lang="en-US" sz="1600" dirty="0" err="1">
                <a:solidFill>
                  <a:srgbClr val="3D6C81"/>
                </a:solidFill>
              </a:rPr>
              <a:t>nn</a:t>
            </a:r>
            <a:r>
              <a:rPr lang="en-US" sz="1600" dirty="0">
                <a:solidFill>
                  <a:srgbClr val="3D6C8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9405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3C56D-2BFB-AC4E-8B90-BA67E392A712}"/>
              </a:ext>
            </a:extLst>
          </p:cNvPr>
          <p:cNvSpPr txBox="1"/>
          <p:nvPr/>
        </p:nvSpPr>
        <p:spPr>
          <a:xfrm>
            <a:off x="559397" y="1795959"/>
            <a:ext cx="7620099" cy="25545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The input files for Test Case 1 and 2 differ only for:</a:t>
            </a:r>
          </a:p>
          <a:p>
            <a:endParaRPr lang="en-US" sz="1600" u="sng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n_train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i.e. Type/No of Data Points)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'pts’: data point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ics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’: ODE’s initial conditions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'res’: ODE residual</a:t>
            </a:r>
          </a:p>
          <a:p>
            <a:pPr lvl="2"/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self.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 losses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(i.e., Dictionary Containing Loss Functions for Each Data Type)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loss_weights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(i.e., Dictionary Containing Weights for Each Data Type)</a:t>
            </a:r>
          </a:p>
        </p:txBody>
      </p:sp>
    </p:spTree>
    <p:extLst>
      <p:ext uri="{BB962C8B-B14F-4D97-AF65-F5344CB8AC3E}">
        <p14:creationId xmlns:p14="http://schemas.microsoft.com/office/powerpoint/2010/main" val="9182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8F504-DDB9-5941-9D6F-B20E63CF67F4}"/>
              </a:ext>
            </a:extLst>
          </p:cNvPr>
          <p:cNvSpPr txBox="1"/>
          <p:nvPr/>
        </p:nvSpPr>
        <p:spPr>
          <a:xfrm>
            <a:off x="4606137" y="3075057"/>
            <a:ext cx="2979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Test Case 3</a:t>
            </a:r>
          </a:p>
        </p:txBody>
      </p:sp>
    </p:spTree>
    <p:extLst>
      <p:ext uri="{BB962C8B-B14F-4D97-AF65-F5344CB8AC3E}">
        <p14:creationId xmlns:p14="http://schemas.microsoft.com/office/powerpoint/2010/main" val="377061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DD76E-36F2-B247-AC7B-9B39295105CD}"/>
              </a:ext>
            </a:extLst>
          </p:cNvPr>
          <p:cNvSpPr txBox="1"/>
          <p:nvPr/>
        </p:nvSpPr>
        <p:spPr>
          <a:xfrm>
            <a:off x="559397" y="1169982"/>
            <a:ext cx="95213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A scenario-aggregated principal component analysis (PCA)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B94060-EF14-6449-AAAB-4625F4E8BB2B}"/>
                  </a:ext>
                </a:extLst>
              </p:cNvPr>
              <p:cNvSpPr txBox="1"/>
              <p:nvPr/>
            </p:nvSpPr>
            <p:spPr>
              <a:xfrm>
                <a:off x="559397" y="2089898"/>
                <a:ext cx="10827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aggregating the training scenarios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represents the scenario index: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B94060-EF14-6449-AAAB-4625F4E8B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089898"/>
                <a:ext cx="10827221" cy="369332"/>
              </a:xfrm>
              <a:prstGeom prst="rect">
                <a:avLst/>
              </a:prstGeom>
              <a:blipFill>
                <a:blip r:embed="rId3"/>
                <a:stretch>
                  <a:fillRect l="-5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73BE9-2E96-314C-A2A9-2F2887BD88E6}"/>
                  </a:ext>
                </a:extLst>
              </p:cNvPr>
              <p:cNvSpPr txBox="1"/>
              <p:nvPr/>
            </p:nvSpPr>
            <p:spPr>
              <a:xfrm>
                <a:off x="1103751" y="3701950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73BE9-2E96-314C-A2A9-2F2887BD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51" y="3701950"/>
                <a:ext cx="6351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90BC1E-DBDD-184A-A252-BCECD26BFC8A}"/>
                  </a:ext>
                </a:extLst>
              </p:cNvPr>
              <p:cNvSpPr/>
              <p:nvPr/>
            </p:nvSpPr>
            <p:spPr>
              <a:xfrm>
                <a:off x="2196089" y="3701950"/>
                <a:ext cx="2611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𝟗𝟗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90BC1E-DBDD-184A-A252-BCECD26BF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089" y="3701950"/>
                <a:ext cx="26113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ket 9">
            <a:extLst>
              <a:ext uri="{FF2B5EF4-FFF2-40B4-BE49-F238E27FC236}">
                <a16:creationId xmlns:a16="http://schemas.microsoft.com/office/drawing/2014/main" id="{16A0CBC3-EC0F-3343-A29A-B02C29171CB5}"/>
              </a:ext>
            </a:extLst>
          </p:cNvPr>
          <p:cNvSpPr/>
          <p:nvPr/>
        </p:nvSpPr>
        <p:spPr>
          <a:xfrm>
            <a:off x="1965412" y="2891213"/>
            <a:ext cx="304819" cy="186587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F089EC43-B4A8-AE4B-BDC5-B2B0FB7440DD}"/>
              </a:ext>
            </a:extLst>
          </p:cNvPr>
          <p:cNvSpPr/>
          <p:nvPr/>
        </p:nvSpPr>
        <p:spPr>
          <a:xfrm rot="10800000">
            <a:off x="4729177" y="2966038"/>
            <a:ext cx="304819" cy="186587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CF5AC8-38CD-724D-8070-D4B090E476DA}"/>
              </a:ext>
            </a:extLst>
          </p:cNvPr>
          <p:cNvCxnSpPr>
            <a:cxnSpLocks/>
          </p:cNvCxnSpPr>
          <p:nvPr/>
        </p:nvCxnSpPr>
        <p:spPr>
          <a:xfrm flipV="1">
            <a:off x="2409821" y="3150705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38A235-907D-CC42-BEEF-8CE3CC9AF4F9}"/>
              </a:ext>
            </a:extLst>
          </p:cNvPr>
          <p:cNvCxnSpPr>
            <a:cxnSpLocks/>
          </p:cNvCxnSpPr>
          <p:nvPr/>
        </p:nvCxnSpPr>
        <p:spPr>
          <a:xfrm flipV="1">
            <a:off x="2895853" y="3150705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C8B7F4-1546-C04E-9ED3-51397A5CB961}"/>
              </a:ext>
            </a:extLst>
          </p:cNvPr>
          <p:cNvCxnSpPr>
            <a:cxnSpLocks/>
          </p:cNvCxnSpPr>
          <p:nvPr/>
        </p:nvCxnSpPr>
        <p:spPr>
          <a:xfrm flipV="1">
            <a:off x="3822610" y="3145895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5B64E5-78BA-C24D-B777-23BB1655F939}"/>
              </a:ext>
            </a:extLst>
          </p:cNvPr>
          <p:cNvCxnSpPr>
            <a:cxnSpLocks/>
          </p:cNvCxnSpPr>
          <p:nvPr/>
        </p:nvCxnSpPr>
        <p:spPr>
          <a:xfrm flipV="1">
            <a:off x="4440448" y="3133538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815527-1710-C14A-B4B5-5BC3D3A784DD}"/>
              </a:ext>
            </a:extLst>
          </p:cNvPr>
          <p:cNvCxnSpPr>
            <a:cxnSpLocks/>
          </p:cNvCxnSpPr>
          <p:nvPr/>
        </p:nvCxnSpPr>
        <p:spPr>
          <a:xfrm flipV="1">
            <a:off x="2409821" y="4076092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4E7096-4148-BC44-B4B9-AE908E73DCC1}"/>
              </a:ext>
            </a:extLst>
          </p:cNvPr>
          <p:cNvCxnSpPr>
            <a:cxnSpLocks/>
          </p:cNvCxnSpPr>
          <p:nvPr/>
        </p:nvCxnSpPr>
        <p:spPr>
          <a:xfrm flipV="1">
            <a:off x="2895853" y="4076092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D680A7-7304-2C44-A528-AA379A8D4D57}"/>
              </a:ext>
            </a:extLst>
          </p:cNvPr>
          <p:cNvCxnSpPr>
            <a:cxnSpLocks/>
          </p:cNvCxnSpPr>
          <p:nvPr/>
        </p:nvCxnSpPr>
        <p:spPr>
          <a:xfrm flipV="1">
            <a:off x="3822610" y="4071282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49CB69-C6CC-D443-8E44-F5BEEA2ABC3F}"/>
              </a:ext>
            </a:extLst>
          </p:cNvPr>
          <p:cNvCxnSpPr>
            <a:cxnSpLocks/>
          </p:cNvCxnSpPr>
          <p:nvPr/>
        </p:nvCxnSpPr>
        <p:spPr>
          <a:xfrm flipV="1">
            <a:off x="4440448" y="4058925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0BA6CA-14DB-4D4C-835D-905E832D0B4A}"/>
                  </a:ext>
                </a:extLst>
              </p:cNvPr>
              <p:cNvSpPr txBox="1"/>
              <p:nvPr/>
            </p:nvSpPr>
            <p:spPr>
              <a:xfrm>
                <a:off x="2448081" y="4722716"/>
                <a:ext cx="2107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𝐝𝐢𝐦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0BA6CA-14DB-4D4C-835D-905E832D0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81" y="4722716"/>
                <a:ext cx="2107372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E84A4D-8E6E-484C-834C-5F39EC5E235D}"/>
                  </a:ext>
                </a:extLst>
              </p:cNvPr>
              <p:cNvSpPr txBox="1"/>
              <p:nvPr/>
            </p:nvSpPr>
            <p:spPr>
              <a:xfrm>
                <a:off x="6450128" y="3754804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E84A4D-8E6E-484C-834C-5F39EC5E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128" y="3754804"/>
                <a:ext cx="6351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FE7B5E-683E-5547-8E70-F3DDF6CA4F36}"/>
                  </a:ext>
                </a:extLst>
              </p:cNvPr>
              <p:cNvSpPr/>
              <p:nvPr/>
            </p:nvSpPr>
            <p:spPr>
              <a:xfrm>
                <a:off x="7542466" y="3754804"/>
                <a:ext cx="2704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𝟗𝟗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FE7B5E-683E-5547-8E70-F3DDF6CA4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466" y="3754804"/>
                <a:ext cx="27043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ket 22">
            <a:extLst>
              <a:ext uri="{FF2B5EF4-FFF2-40B4-BE49-F238E27FC236}">
                <a16:creationId xmlns:a16="http://schemas.microsoft.com/office/drawing/2014/main" id="{2CC3E360-A21B-ED4C-AD83-C440FEDE1FAA}"/>
              </a:ext>
            </a:extLst>
          </p:cNvPr>
          <p:cNvSpPr/>
          <p:nvPr/>
        </p:nvSpPr>
        <p:spPr>
          <a:xfrm>
            <a:off x="7311789" y="2944067"/>
            <a:ext cx="304819" cy="186587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684CBE1F-970A-CE42-9350-5A9481DA7CE5}"/>
              </a:ext>
            </a:extLst>
          </p:cNvPr>
          <p:cNvSpPr/>
          <p:nvPr/>
        </p:nvSpPr>
        <p:spPr>
          <a:xfrm rot="10800000">
            <a:off x="10075554" y="3018892"/>
            <a:ext cx="304819" cy="186587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516078-50EA-F747-BD5C-C7ED6117B24F}"/>
              </a:ext>
            </a:extLst>
          </p:cNvPr>
          <p:cNvCxnSpPr>
            <a:cxnSpLocks/>
          </p:cNvCxnSpPr>
          <p:nvPr/>
        </p:nvCxnSpPr>
        <p:spPr>
          <a:xfrm flipV="1">
            <a:off x="7756198" y="3203559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DEFE1F-512D-014F-8B11-42DED4C061FF}"/>
              </a:ext>
            </a:extLst>
          </p:cNvPr>
          <p:cNvCxnSpPr>
            <a:cxnSpLocks/>
          </p:cNvCxnSpPr>
          <p:nvPr/>
        </p:nvCxnSpPr>
        <p:spPr>
          <a:xfrm flipV="1">
            <a:off x="8242230" y="3203559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F73F7A-E592-194E-A5B9-0F862E6DB6C2}"/>
              </a:ext>
            </a:extLst>
          </p:cNvPr>
          <p:cNvCxnSpPr>
            <a:cxnSpLocks/>
          </p:cNvCxnSpPr>
          <p:nvPr/>
        </p:nvCxnSpPr>
        <p:spPr>
          <a:xfrm flipV="1">
            <a:off x="9168987" y="3198749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F03102-6B3F-4448-A75E-C33222C2176B}"/>
              </a:ext>
            </a:extLst>
          </p:cNvPr>
          <p:cNvCxnSpPr>
            <a:cxnSpLocks/>
          </p:cNvCxnSpPr>
          <p:nvPr/>
        </p:nvCxnSpPr>
        <p:spPr>
          <a:xfrm flipV="1">
            <a:off x="9786825" y="3186392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F3DE82-4B68-3F4C-9847-8FC8CAC170C5}"/>
              </a:ext>
            </a:extLst>
          </p:cNvPr>
          <p:cNvCxnSpPr>
            <a:cxnSpLocks/>
          </p:cNvCxnSpPr>
          <p:nvPr/>
        </p:nvCxnSpPr>
        <p:spPr>
          <a:xfrm flipV="1">
            <a:off x="7756198" y="4128946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72DAC5-59A6-944C-A2A1-1D6695D1D538}"/>
              </a:ext>
            </a:extLst>
          </p:cNvPr>
          <p:cNvCxnSpPr>
            <a:cxnSpLocks/>
          </p:cNvCxnSpPr>
          <p:nvPr/>
        </p:nvCxnSpPr>
        <p:spPr>
          <a:xfrm flipV="1">
            <a:off x="8242230" y="4128946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113E46-000A-1749-9D42-2C43827561A6}"/>
              </a:ext>
            </a:extLst>
          </p:cNvPr>
          <p:cNvCxnSpPr>
            <a:cxnSpLocks/>
          </p:cNvCxnSpPr>
          <p:nvPr/>
        </p:nvCxnSpPr>
        <p:spPr>
          <a:xfrm flipV="1">
            <a:off x="9168987" y="4124136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8105E3-622C-6148-BD7C-D09CD0A30550}"/>
              </a:ext>
            </a:extLst>
          </p:cNvPr>
          <p:cNvCxnSpPr>
            <a:cxnSpLocks/>
          </p:cNvCxnSpPr>
          <p:nvPr/>
        </p:nvCxnSpPr>
        <p:spPr>
          <a:xfrm flipV="1">
            <a:off x="9786825" y="4111779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C7E3BB8-7C36-EC43-A2A3-885A45B9471F}"/>
                  </a:ext>
                </a:extLst>
              </p:cNvPr>
              <p:cNvSpPr txBox="1"/>
              <p:nvPr/>
            </p:nvSpPr>
            <p:spPr>
              <a:xfrm>
                <a:off x="7794458" y="4775570"/>
                <a:ext cx="2158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𝐝𝐢𝐦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C7E3BB8-7C36-EC43-A2A3-885A45B94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458" y="4775570"/>
                <a:ext cx="2158668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41EAF53-F7CB-C940-A0A2-EF528DE55D08}"/>
              </a:ext>
            </a:extLst>
          </p:cNvPr>
          <p:cNvSpPr txBox="1"/>
          <p:nvPr/>
        </p:nvSpPr>
        <p:spPr>
          <a:xfrm>
            <a:off x="2674502" y="5031039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No of time</a:t>
            </a:r>
          </a:p>
          <a:p>
            <a:pPr algn="r"/>
            <a:r>
              <a:rPr lang="en-US" dirty="0"/>
              <a:t>instants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C28131-2C88-4E41-87C4-F963390576AF}"/>
              </a:ext>
            </a:extLst>
          </p:cNvPr>
          <p:cNvSpPr txBox="1"/>
          <p:nvPr/>
        </p:nvSpPr>
        <p:spPr>
          <a:xfrm>
            <a:off x="4077414" y="5031039"/>
            <a:ext cx="1207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of</a:t>
            </a:r>
          </a:p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27104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D5BE87-4F9D-DE42-8632-E1143289B2B5}"/>
                  </a:ext>
                </a:extLst>
              </p:cNvPr>
              <p:cNvSpPr txBox="1"/>
              <p:nvPr/>
            </p:nvSpPr>
            <p:spPr>
              <a:xfrm>
                <a:off x="559397" y="975794"/>
                <a:ext cx="7218258" cy="514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Eigenvector Decomposition of the Covariance Matrix of </a:t>
                </a:r>
                <a14:m>
                  <m:oMath xmlns:m="http://schemas.openxmlformats.org/officeDocument/2006/math">
                    <m:r>
                      <a:rPr lang="en-US" sz="1600" b="1" i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1600" b="1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</m:sSub>
                    <m:r>
                      <a:rPr lang="en-US" sz="1600" b="1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0" dirty="0">
                            <a:latin typeface="Cambria Math" panose="02040503050406030204" pitchFamily="18" charset="0"/>
                          </a:rPr>
                          <m:t>𝐗</m:t>
                        </m:r>
                        <m:sSup>
                          <m:sSup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𝐍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sub>
                        </m:sSub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sz="1600" b="1" dirty="0"/>
                  <a:t>):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D5BE87-4F9D-DE42-8632-E1143289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975794"/>
                <a:ext cx="7218258" cy="514051"/>
              </a:xfrm>
              <a:prstGeom prst="rect">
                <a:avLst/>
              </a:prstGeom>
              <a:blipFill>
                <a:blip r:embed="rId2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3D5C88-902C-954F-AF92-B2886EC11C4E}"/>
                  </a:ext>
                </a:extLst>
              </p:cNvPr>
              <p:cNvSpPr txBox="1"/>
              <p:nvPr/>
            </p:nvSpPr>
            <p:spPr>
              <a:xfrm>
                <a:off x="3517861" y="6224496"/>
                <a:ext cx="5156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Note: </a:t>
                </a:r>
                <a:r>
                  <a:rPr lang="en-US" sz="1600" dirty="0"/>
                  <a:t>Equivalent results obtained for the PCA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𝐕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3D5C88-902C-954F-AF92-B2886EC11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861" y="6224496"/>
                <a:ext cx="5156283" cy="338554"/>
              </a:xfrm>
              <a:prstGeom prst="rect">
                <a:avLst/>
              </a:prstGeom>
              <a:blipFill>
                <a:blip r:embed="rId3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319093-D99D-5E43-B7BC-3E1BA1B61389}"/>
                  </a:ext>
                </a:extLst>
              </p:cNvPr>
              <p:cNvSpPr txBox="1"/>
              <p:nvPr/>
            </p:nvSpPr>
            <p:spPr>
              <a:xfrm>
                <a:off x="559397" y="5834861"/>
                <a:ext cx="9739782" cy="360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ea typeface="Open Sans" panose="020B0606030504020204" pitchFamily="34" charset="0"/>
                    <a:cs typeface="Open Sans" panose="020B0606030504020204" pitchFamily="34" charset="0"/>
                  </a:rPr>
                  <a:t>Two principal components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𝝍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dirty="0">
                    <a:ea typeface="Open Sans" panose="020B0606030504020204" pitchFamily="34" charset="0"/>
                    <a:cs typeface="Open Sans" panose="020B0606030504020204" pitchFamily="34" charset="0"/>
                  </a:rPr>
                  <a:t> are sufficient for fully characterizing all the 100 scenarios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319093-D99D-5E43-B7BC-3E1BA1B61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5834861"/>
                <a:ext cx="9739782" cy="360740"/>
              </a:xfrm>
              <a:prstGeom prst="rect">
                <a:avLst/>
              </a:prstGeom>
              <a:blipFill>
                <a:blip r:embed="rId4"/>
                <a:stretch>
                  <a:fillRect l="-391" t="-6897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8420EE8-1696-B24B-BF7D-BFB8175FE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356" y="2075375"/>
            <a:ext cx="3759336" cy="3510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AFD735-BE3A-7241-B920-C074435ABEB0}"/>
              </a:ext>
            </a:extLst>
          </p:cNvPr>
          <p:cNvSpPr txBox="1"/>
          <p:nvPr/>
        </p:nvSpPr>
        <p:spPr>
          <a:xfrm>
            <a:off x="564405" y="158139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Analyzing the eigenvalues: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0D6017-AE91-7B4A-97B9-2721DCC8E4F4}"/>
                  </a:ext>
                </a:extLst>
              </p:cNvPr>
              <p:cNvSpPr txBox="1"/>
              <p:nvPr/>
            </p:nvSpPr>
            <p:spPr>
              <a:xfrm>
                <a:off x="8940403" y="1706918"/>
                <a:ext cx="3226197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dirty="0" smtClean="0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b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1" i="0" dirty="0" smtClean="0">
                              <a:latin typeface="Cambria Math" panose="02040503050406030204" pitchFamily="18" charset="0"/>
                            </a:rPr>
                            <m:t>𝚿</m:t>
                          </m:r>
                        </m:e>
                        <m:sub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200" b="1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dirty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dirty="0" smtClean="0">
                              <a:latin typeface="Cambria Math" panose="02040503050406030204" pitchFamily="18" charset="0"/>
                            </a:rPr>
                            <m:t>𝚿</m:t>
                          </m:r>
                        </m:e>
                        <m:sub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0D6017-AE91-7B4A-97B9-2721DCC8E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403" y="1706918"/>
                <a:ext cx="3226197" cy="4385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029E2B-D7A1-4C41-B796-AF0955C3A9E2}"/>
                  </a:ext>
                </a:extLst>
              </p:cNvPr>
              <p:cNvSpPr txBox="1"/>
              <p:nvPr/>
            </p:nvSpPr>
            <p:spPr>
              <a:xfrm>
                <a:off x="10051040" y="2493038"/>
                <a:ext cx="19355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Orthonormal </a:t>
                </a:r>
              </a:p>
              <a:p>
                <a:pPr algn="ctr"/>
                <a:r>
                  <a:rPr lang="en-US" sz="1600" dirty="0"/>
                  <a:t>eigenvectors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dirty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sz="1600" b="1" dirty="0"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029E2B-D7A1-4C41-B796-AF0955C3A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040" y="2493038"/>
                <a:ext cx="1935594" cy="584775"/>
              </a:xfrm>
              <a:prstGeom prst="rect">
                <a:avLst/>
              </a:prstGeom>
              <a:blipFill>
                <a:blip r:embed="rId7"/>
                <a:stretch>
                  <a:fillRect l="-1307" t="-4255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BD01DB-4EA9-1C4E-B19D-BA74A3F0F24C}"/>
              </a:ext>
            </a:extLst>
          </p:cNvPr>
          <p:cNvCxnSpPr>
            <a:cxnSpLocks/>
          </p:cNvCxnSpPr>
          <p:nvPr/>
        </p:nvCxnSpPr>
        <p:spPr>
          <a:xfrm flipV="1">
            <a:off x="11328400" y="2145500"/>
            <a:ext cx="0" cy="385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9C6F1A-FC27-9348-AFC1-06C7FB27C8F6}"/>
              </a:ext>
            </a:extLst>
          </p:cNvPr>
          <p:cNvCxnSpPr>
            <a:cxnSpLocks/>
          </p:cNvCxnSpPr>
          <p:nvPr/>
        </p:nvCxnSpPr>
        <p:spPr>
          <a:xfrm>
            <a:off x="9587048" y="1363085"/>
            <a:ext cx="103052" cy="343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7CEF00-550F-F140-A2AA-4DA5750A88D9}"/>
                  </a:ext>
                </a:extLst>
              </p:cNvPr>
              <p:cNvSpPr txBox="1"/>
              <p:nvPr/>
            </p:nvSpPr>
            <p:spPr>
              <a:xfrm>
                <a:off x="9016741" y="1003402"/>
                <a:ext cx="18474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7CEF00-550F-F140-A2AA-4DA5750A8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741" y="1003402"/>
                <a:ext cx="1847493" cy="338554"/>
              </a:xfrm>
              <a:prstGeom prst="rect">
                <a:avLst/>
              </a:prstGeom>
              <a:blipFill>
                <a:blip r:embed="rId8"/>
                <a:stretch>
                  <a:fillRect l="-680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89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70C0B-2855-1748-AD5A-484EECC78B67}"/>
                  </a:ext>
                </a:extLst>
              </p:cNvPr>
              <p:cNvSpPr txBox="1"/>
              <p:nvPr/>
            </p:nvSpPr>
            <p:spPr>
              <a:xfrm>
                <a:off x="91914" y="2265946"/>
                <a:ext cx="3122458" cy="407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𝚿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70C0B-2855-1748-AD5A-484EECC7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4" y="2265946"/>
                <a:ext cx="3122458" cy="4070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F230E-82C4-004D-86DF-1811BA22CA7E}"/>
                  </a:ext>
                </a:extLst>
              </p:cNvPr>
              <p:cNvSpPr/>
              <p:nvPr/>
            </p:nvSpPr>
            <p:spPr>
              <a:xfrm>
                <a:off x="3379444" y="2289283"/>
                <a:ext cx="633891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F230E-82C4-004D-86DF-1811BA22C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44" y="2289283"/>
                <a:ext cx="633891" cy="42652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ket 7">
            <a:extLst>
              <a:ext uri="{FF2B5EF4-FFF2-40B4-BE49-F238E27FC236}">
                <a16:creationId xmlns:a16="http://schemas.microsoft.com/office/drawing/2014/main" id="{D05B89E4-ED26-164A-ADED-360EE4AA7820}"/>
              </a:ext>
            </a:extLst>
          </p:cNvPr>
          <p:cNvSpPr/>
          <p:nvPr/>
        </p:nvSpPr>
        <p:spPr>
          <a:xfrm>
            <a:off x="3246052" y="1517684"/>
            <a:ext cx="304819" cy="1903625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36FA560-F37B-DE44-8687-4223BA6AEFB3}"/>
              </a:ext>
            </a:extLst>
          </p:cNvPr>
          <p:cNvSpPr/>
          <p:nvPr/>
        </p:nvSpPr>
        <p:spPr>
          <a:xfrm rot="10800000">
            <a:off x="4255156" y="1517685"/>
            <a:ext cx="304819" cy="1903624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8930F3-4106-0941-8AB1-1EA294E32FD6}"/>
              </a:ext>
            </a:extLst>
          </p:cNvPr>
          <p:cNvCxnSpPr>
            <a:cxnSpLocks/>
          </p:cNvCxnSpPr>
          <p:nvPr/>
        </p:nvCxnSpPr>
        <p:spPr>
          <a:xfrm flipV="1">
            <a:off x="3690461" y="1777177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3037A8-804E-734A-BAEA-859F086F1658}"/>
              </a:ext>
            </a:extLst>
          </p:cNvPr>
          <p:cNvCxnSpPr>
            <a:cxnSpLocks/>
          </p:cNvCxnSpPr>
          <p:nvPr/>
        </p:nvCxnSpPr>
        <p:spPr>
          <a:xfrm flipV="1">
            <a:off x="4176493" y="1777177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7838B2-9E2C-6D4F-952E-1FC74BF6AD50}"/>
              </a:ext>
            </a:extLst>
          </p:cNvPr>
          <p:cNvCxnSpPr>
            <a:cxnSpLocks/>
          </p:cNvCxnSpPr>
          <p:nvPr/>
        </p:nvCxnSpPr>
        <p:spPr>
          <a:xfrm flipV="1">
            <a:off x="3690461" y="2702564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90A3F5-82ED-5548-B2B6-BEBE8DF81050}"/>
              </a:ext>
            </a:extLst>
          </p:cNvPr>
          <p:cNvCxnSpPr>
            <a:cxnSpLocks/>
          </p:cNvCxnSpPr>
          <p:nvPr/>
        </p:nvCxnSpPr>
        <p:spPr>
          <a:xfrm flipV="1">
            <a:off x="4176493" y="2702564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850017-D8BB-6545-A5D6-C8E4BF3C990C}"/>
                  </a:ext>
                </a:extLst>
              </p:cNvPr>
              <p:cNvSpPr/>
              <p:nvPr/>
            </p:nvSpPr>
            <p:spPr>
              <a:xfrm>
                <a:off x="3868357" y="2277027"/>
                <a:ext cx="633891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850017-D8BB-6545-A5D6-C8E4BF3C9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57" y="2277027"/>
                <a:ext cx="633891" cy="426527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CDC01-5189-964A-8CA5-1E17A845C684}"/>
              </a:ext>
            </a:extLst>
          </p:cNvPr>
          <p:cNvCxnSpPr>
            <a:cxnSpLocks/>
          </p:cNvCxnSpPr>
          <p:nvPr/>
        </p:nvCxnSpPr>
        <p:spPr>
          <a:xfrm flipV="1">
            <a:off x="2602308" y="2975783"/>
            <a:ext cx="992723" cy="12785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BB90D-7000-774D-BA0B-8314DAF3B5D5}"/>
              </a:ext>
            </a:extLst>
          </p:cNvPr>
          <p:cNvCxnSpPr>
            <a:cxnSpLocks/>
          </p:cNvCxnSpPr>
          <p:nvPr/>
        </p:nvCxnSpPr>
        <p:spPr>
          <a:xfrm flipH="1" flipV="1">
            <a:off x="4296562" y="2975783"/>
            <a:ext cx="923538" cy="13038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7DDBB2-BFF8-9145-8E56-4BD5DCD4AF09}"/>
                  </a:ext>
                </a:extLst>
              </p:cNvPr>
              <p:cNvSpPr txBox="1"/>
              <p:nvPr/>
            </p:nvSpPr>
            <p:spPr>
              <a:xfrm>
                <a:off x="8561670" y="5230173"/>
                <a:ext cx="7344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7DDBB2-BFF8-9145-8E56-4BD5DCD4A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670" y="5230173"/>
                <a:ext cx="73443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357DFB1-6C8F-4C48-BF5E-2866C3844048}"/>
                  </a:ext>
                </a:extLst>
              </p:cNvPr>
              <p:cNvSpPr/>
              <p:nvPr/>
            </p:nvSpPr>
            <p:spPr>
              <a:xfrm>
                <a:off x="9492007" y="5175304"/>
                <a:ext cx="590738" cy="426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357DFB1-6C8F-4C48-BF5E-2866C3844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007" y="5175304"/>
                <a:ext cx="590738" cy="4265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ket 18">
            <a:extLst>
              <a:ext uri="{FF2B5EF4-FFF2-40B4-BE49-F238E27FC236}">
                <a16:creationId xmlns:a16="http://schemas.microsoft.com/office/drawing/2014/main" id="{550A3B5A-4842-F347-B3AB-0EE788A2DC63}"/>
              </a:ext>
            </a:extLst>
          </p:cNvPr>
          <p:cNvSpPr/>
          <p:nvPr/>
        </p:nvSpPr>
        <p:spPr>
          <a:xfrm rot="10800000">
            <a:off x="10336712" y="4426352"/>
            <a:ext cx="304819" cy="1903624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8DB810-6459-C34E-BF20-2FB435EDA735}"/>
              </a:ext>
            </a:extLst>
          </p:cNvPr>
          <p:cNvCxnSpPr>
            <a:cxnSpLocks/>
          </p:cNvCxnSpPr>
          <p:nvPr/>
        </p:nvCxnSpPr>
        <p:spPr>
          <a:xfrm flipV="1">
            <a:off x="9772017" y="4685844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581CC2-DC06-A942-B3C0-8BAECDD5BF1D}"/>
              </a:ext>
            </a:extLst>
          </p:cNvPr>
          <p:cNvCxnSpPr>
            <a:cxnSpLocks/>
          </p:cNvCxnSpPr>
          <p:nvPr/>
        </p:nvCxnSpPr>
        <p:spPr>
          <a:xfrm flipV="1">
            <a:off x="10258049" y="4685844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51DD34-1CAE-E749-9A8B-A35F6A6EFB27}"/>
              </a:ext>
            </a:extLst>
          </p:cNvPr>
          <p:cNvCxnSpPr>
            <a:cxnSpLocks/>
          </p:cNvCxnSpPr>
          <p:nvPr/>
        </p:nvCxnSpPr>
        <p:spPr>
          <a:xfrm flipV="1">
            <a:off x="9772017" y="5611231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B1718E-B158-0F47-9BD4-DF0AB0B3B1A4}"/>
              </a:ext>
            </a:extLst>
          </p:cNvPr>
          <p:cNvCxnSpPr>
            <a:cxnSpLocks/>
          </p:cNvCxnSpPr>
          <p:nvPr/>
        </p:nvCxnSpPr>
        <p:spPr>
          <a:xfrm flipV="1">
            <a:off x="10258049" y="5611231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E2E912-FE9A-8449-BB58-82719A89AE64}"/>
                  </a:ext>
                </a:extLst>
              </p:cNvPr>
              <p:cNvSpPr/>
              <p:nvPr/>
            </p:nvSpPr>
            <p:spPr>
              <a:xfrm>
                <a:off x="9970695" y="5187660"/>
                <a:ext cx="590738" cy="426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E2E912-FE9A-8449-BB58-82719A89A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695" y="5187660"/>
                <a:ext cx="590738" cy="4265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8F3329-6559-6344-BF64-88AF11C006F1}"/>
              </a:ext>
            </a:extLst>
          </p:cNvPr>
          <p:cNvCxnSpPr>
            <a:cxnSpLocks/>
          </p:cNvCxnSpPr>
          <p:nvPr/>
        </p:nvCxnSpPr>
        <p:spPr>
          <a:xfrm>
            <a:off x="7346124" y="3658912"/>
            <a:ext cx="2314337" cy="11908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E8D865-FDA1-5F46-A46F-AA9B1195CB20}"/>
              </a:ext>
            </a:extLst>
          </p:cNvPr>
          <p:cNvCxnSpPr>
            <a:cxnSpLocks/>
          </p:cNvCxnSpPr>
          <p:nvPr/>
        </p:nvCxnSpPr>
        <p:spPr>
          <a:xfrm flipH="1">
            <a:off x="10308678" y="3867996"/>
            <a:ext cx="341577" cy="7761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D5617BB9-741A-4C4E-8DF5-6AB268D194D2}"/>
              </a:ext>
            </a:extLst>
          </p:cNvPr>
          <p:cNvSpPr/>
          <p:nvPr/>
        </p:nvSpPr>
        <p:spPr>
          <a:xfrm>
            <a:off x="9327608" y="4420050"/>
            <a:ext cx="304819" cy="1903625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746F64-A409-5349-A038-3D93D49DA5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5344" y="4146790"/>
            <a:ext cx="2823863" cy="26496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FD2889-53D1-1645-907F-054FCE7173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700" y="4146790"/>
            <a:ext cx="2900955" cy="2646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33F08DB-0B1C-5947-90CD-13235755FB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6989" y="1384226"/>
            <a:ext cx="2971782" cy="26496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D9ECBB-B060-A242-8960-F7F3869838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3733" y="1384232"/>
            <a:ext cx="2971776" cy="2649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C61234A-0970-334B-AD18-63ACCD68827B}"/>
                  </a:ext>
                </a:extLst>
              </p:cNvPr>
              <p:cNvSpPr txBox="1"/>
              <p:nvPr/>
            </p:nvSpPr>
            <p:spPr>
              <a:xfrm>
                <a:off x="6796754" y="5463583"/>
                <a:ext cx="2332177" cy="94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dim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b="1" dirty="0"/>
                  <a:t>  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C61234A-0970-334B-AD18-63ACCD688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754" y="5463583"/>
                <a:ext cx="2332177" cy="948337"/>
              </a:xfrm>
              <a:prstGeom prst="rect">
                <a:avLst/>
              </a:prstGeom>
              <a:blipFill>
                <a:blip r:embed="rId13"/>
                <a:stretch>
                  <a:fillRect l="-2162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C4ED598-255F-DF49-8856-81E74633568C}"/>
                  </a:ext>
                </a:extLst>
              </p:cNvPr>
              <p:cNvSpPr txBox="1"/>
              <p:nvPr/>
            </p:nvSpPr>
            <p:spPr>
              <a:xfrm>
                <a:off x="114361" y="2866413"/>
                <a:ext cx="2338204" cy="948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dim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b="1" dirty="0"/>
                  <a:t>  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C4ED598-255F-DF49-8856-81E746335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1" y="2866413"/>
                <a:ext cx="2338204" cy="948208"/>
              </a:xfrm>
              <a:prstGeom prst="rect">
                <a:avLst/>
              </a:prstGeom>
              <a:blipFill>
                <a:blip r:embed="rId14"/>
                <a:stretch>
                  <a:fillRect l="-271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567C31DC-508A-4343-9F4B-66A01163B202}"/>
              </a:ext>
            </a:extLst>
          </p:cNvPr>
          <p:cNvSpPr txBox="1"/>
          <p:nvPr/>
        </p:nvSpPr>
        <p:spPr>
          <a:xfrm>
            <a:off x="9093783" y="832144"/>
            <a:ext cx="2640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Analyzing the modes and </a:t>
            </a:r>
          </a:p>
          <a:p>
            <a:pPr algn="ctr"/>
            <a:r>
              <a:rPr lang="en-US" sz="1600" dirty="0"/>
              <a:t>the projection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7820EF-4511-DB45-A588-2A3D3B6C9139}"/>
                  </a:ext>
                </a:extLst>
              </p:cNvPr>
              <p:cNvSpPr txBox="1"/>
              <p:nvPr/>
            </p:nvSpPr>
            <p:spPr>
              <a:xfrm>
                <a:off x="559397" y="810694"/>
                <a:ext cx="8035277" cy="582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Eigenvector Decomposition of the Covariance Matrix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b="1" dirty="0"/>
                  <a:t>):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7820EF-4511-DB45-A588-2A3D3B6C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810694"/>
                <a:ext cx="8035277" cy="582019"/>
              </a:xfrm>
              <a:prstGeom prst="rect">
                <a:avLst/>
              </a:prstGeom>
              <a:blipFill>
                <a:blip r:embed="rId15"/>
                <a:stretch>
                  <a:fillRect l="-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93FF3-61A9-8447-8924-94A40A6A479F}"/>
              </a:ext>
            </a:extLst>
          </p:cNvPr>
          <p:cNvSpPr txBox="1"/>
          <p:nvPr/>
        </p:nvSpPr>
        <p:spPr>
          <a:xfrm>
            <a:off x="773709" y="3136612"/>
            <a:ext cx="10508518" cy="13234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Run </a:t>
            </a:r>
            <a:r>
              <a:rPr lang="en-US" sz="1600" dirty="0" err="1">
                <a:solidFill>
                  <a:srgbClr val="C00000"/>
                </a:solidFill>
              </a:rPr>
              <a:t>Jupyter</a:t>
            </a:r>
            <a:r>
              <a:rPr lang="en-US" sz="1600" dirty="0">
                <a:solidFill>
                  <a:srgbClr val="C00000"/>
                </a:solidFill>
              </a:rPr>
              <a:t> Notebook 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$WORKSPACE_PATH/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/scripts/</a:t>
            </a:r>
            <a:r>
              <a:rPr lang="en-US" sz="1600" dirty="0" err="1">
                <a:solidFill>
                  <a:srgbClr val="C00000"/>
                </a:solidFill>
              </a:rPr>
              <a:t>generating_data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MassSpringDamper</a:t>
            </a:r>
            <a:r>
              <a:rPr lang="en-US" sz="1600" dirty="0">
                <a:solidFill>
                  <a:srgbClr val="C00000"/>
                </a:solidFill>
              </a:rPr>
              <a:t>/Generate_Data_2.ipynb 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for generating PCA training and test data 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u="sng" dirty="0">
                <a:solidFill>
                  <a:srgbClr val="C00000"/>
                </a:solidFill>
              </a:rPr>
              <a:t>Note:</a:t>
            </a:r>
            <a:r>
              <a:rPr lang="en-US" sz="1600" dirty="0">
                <a:solidFill>
                  <a:srgbClr val="C00000"/>
                </a:solidFill>
              </a:rPr>
              <a:t> The script needs to be run twice, the second time after changing </a:t>
            </a:r>
            <a:r>
              <a:rPr lang="en-US" sz="1600" dirty="0" err="1">
                <a:solidFill>
                  <a:srgbClr val="C00000"/>
                </a:solidFill>
              </a:rPr>
              <a:t>mode_name</a:t>
            </a:r>
            <a:r>
              <a:rPr lang="en-US" sz="1600" dirty="0">
                <a:solidFill>
                  <a:srgbClr val="C00000"/>
                </a:solidFill>
              </a:rPr>
              <a:t> and </a:t>
            </a:r>
            <a:r>
              <a:rPr lang="en-US" sz="1600" dirty="0" err="1">
                <a:solidFill>
                  <a:srgbClr val="C00000"/>
                </a:solidFill>
              </a:rPr>
              <a:t>i_var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2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23BEE4-EF2A-0348-B05F-FA828CF5283C}"/>
                  </a:ext>
                </a:extLst>
              </p:cNvPr>
              <p:cNvSpPr txBox="1"/>
              <p:nvPr/>
            </p:nvSpPr>
            <p:spPr>
              <a:xfrm>
                <a:off x="1831558" y="1494849"/>
                <a:ext cx="1892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FNN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’s Modes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23BEE4-EF2A-0348-B05F-FA828CF52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58" y="1494849"/>
                <a:ext cx="1892762" cy="338554"/>
              </a:xfrm>
              <a:prstGeom prst="rect">
                <a:avLst/>
              </a:prstGeom>
              <a:blipFill>
                <a:blip r:embed="rId2"/>
                <a:stretch>
                  <a:fillRect l="-2000" t="-3571" r="-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45B2AC-BE4B-1040-ADD4-E60612456C8E}"/>
                  </a:ext>
                </a:extLst>
              </p:cNvPr>
              <p:cNvSpPr txBox="1"/>
              <p:nvPr/>
            </p:nvSpPr>
            <p:spPr>
              <a:xfrm>
                <a:off x="1781842" y="4530970"/>
                <a:ext cx="18957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FNN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’s Modes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45B2AC-BE4B-1040-ADD4-E6061245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42" y="4530970"/>
                <a:ext cx="1895775" cy="338554"/>
              </a:xfrm>
              <a:prstGeom prst="rect">
                <a:avLst/>
              </a:prstGeom>
              <a:blipFill>
                <a:blip r:embed="rId3"/>
                <a:stretch>
                  <a:fillRect l="-2000" t="-3571" r="-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4D0388-EAF1-384B-B45B-FAA9D6843C79}"/>
              </a:ext>
            </a:extLst>
          </p:cNvPr>
          <p:cNvSpPr/>
          <p:nvPr/>
        </p:nvSpPr>
        <p:spPr>
          <a:xfrm>
            <a:off x="1763213" y="1850624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C320C5-A11F-2640-8F44-A3217F1BEE3C}"/>
              </a:ext>
            </a:extLst>
          </p:cNvPr>
          <p:cNvSpPr/>
          <p:nvPr/>
        </p:nvSpPr>
        <p:spPr>
          <a:xfrm>
            <a:off x="2320603" y="1850759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8026790-C81A-184E-862C-CC9EE76EB7C2}"/>
              </a:ext>
            </a:extLst>
          </p:cNvPr>
          <p:cNvSpPr/>
          <p:nvPr/>
        </p:nvSpPr>
        <p:spPr>
          <a:xfrm>
            <a:off x="2877993" y="1850652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E8B035-F814-7341-B605-F814770A83F2}"/>
              </a:ext>
            </a:extLst>
          </p:cNvPr>
          <p:cNvSpPr/>
          <p:nvPr/>
        </p:nvSpPr>
        <p:spPr>
          <a:xfrm>
            <a:off x="3438197" y="1851201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2, Linear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E73B0F-BBBE-B34F-8210-B545B241237D}"/>
              </a:ext>
            </a:extLst>
          </p:cNvPr>
          <p:cNvSpPr/>
          <p:nvPr/>
        </p:nvSpPr>
        <p:spPr>
          <a:xfrm>
            <a:off x="1763213" y="4869524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28BDA2-F95B-754C-AE38-403301AB7311}"/>
              </a:ext>
            </a:extLst>
          </p:cNvPr>
          <p:cNvSpPr/>
          <p:nvPr/>
        </p:nvSpPr>
        <p:spPr>
          <a:xfrm>
            <a:off x="2320603" y="4875521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F7FC26E-E5E9-0246-9206-18820081CC8B}"/>
              </a:ext>
            </a:extLst>
          </p:cNvPr>
          <p:cNvSpPr/>
          <p:nvPr/>
        </p:nvSpPr>
        <p:spPr>
          <a:xfrm>
            <a:off x="2877993" y="4875414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4E08A8D-B015-F843-B877-D96D1902E62F}"/>
              </a:ext>
            </a:extLst>
          </p:cNvPr>
          <p:cNvSpPr/>
          <p:nvPr/>
        </p:nvSpPr>
        <p:spPr>
          <a:xfrm>
            <a:off x="3438197" y="4875963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2,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29D5197-4054-8F4A-8275-40424CDCB6F7}"/>
                  </a:ext>
                </a:extLst>
              </p:cNvPr>
              <p:cNvSpPr/>
              <p:nvPr/>
            </p:nvSpPr>
            <p:spPr>
              <a:xfrm>
                <a:off x="636391" y="4959412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29D5197-4054-8F4A-8275-40424CDCB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91" y="4959412"/>
                <a:ext cx="484755" cy="530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8F0DAF-6500-D946-9A2C-8A15CFF928DC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>
            <a:off x="1120492" y="2202165"/>
            <a:ext cx="534048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15961-FAEC-2345-8DEB-5D9DA7700491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1121146" y="5224881"/>
            <a:ext cx="530373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88566E-92E3-B848-A83A-488AA71DA5C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3907381" y="1811221"/>
            <a:ext cx="565977" cy="39094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C86F5-FC48-AC4B-A1F2-D55BE6B644E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907381" y="2202165"/>
            <a:ext cx="573031" cy="43106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494F57-8074-8941-B62F-6E01E835EAF7}"/>
              </a:ext>
            </a:extLst>
          </p:cNvPr>
          <p:cNvCxnSpPr>
            <a:cxnSpLocks/>
          </p:cNvCxnSpPr>
          <p:nvPr/>
        </p:nvCxnSpPr>
        <p:spPr>
          <a:xfrm flipV="1">
            <a:off x="3907381" y="4806535"/>
            <a:ext cx="577412" cy="41920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66BE2C-5FF4-A74F-8E29-FD0417D05DED}"/>
              </a:ext>
            </a:extLst>
          </p:cNvPr>
          <p:cNvCxnSpPr>
            <a:cxnSpLocks/>
          </p:cNvCxnSpPr>
          <p:nvPr/>
        </p:nvCxnSpPr>
        <p:spPr>
          <a:xfrm>
            <a:off x="3907381" y="5225739"/>
            <a:ext cx="584466" cy="40280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FB94D3C-3EA8-6A45-8BB2-ABBE3D28522E}"/>
              </a:ext>
            </a:extLst>
          </p:cNvPr>
          <p:cNvSpPr/>
          <p:nvPr/>
        </p:nvSpPr>
        <p:spPr>
          <a:xfrm>
            <a:off x="1654540" y="1506234"/>
            <a:ext cx="2252841" cy="1391861"/>
          </a:xfrm>
          <a:prstGeom prst="roundRect">
            <a:avLst>
              <a:gd name="adj" fmla="val 11873"/>
            </a:avLst>
          </a:prstGeom>
          <a:solidFill>
            <a:srgbClr val="DD3232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8096F69-49EB-7040-A6EF-B94E8C273430}"/>
              </a:ext>
            </a:extLst>
          </p:cNvPr>
          <p:cNvSpPr/>
          <p:nvPr/>
        </p:nvSpPr>
        <p:spPr>
          <a:xfrm>
            <a:off x="1651519" y="4528950"/>
            <a:ext cx="2252841" cy="1391861"/>
          </a:xfrm>
          <a:prstGeom prst="roundRect">
            <a:avLst>
              <a:gd name="adj" fmla="val 11873"/>
            </a:avLst>
          </a:prstGeom>
          <a:solidFill>
            <a:srgbClr val="1A0906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894D05B-AE22-EF4D-BA49-A20B98437C4D}"/>
                  </a:ext>
                </a:extLst>
              </p:cNvPr>
              <p:cNvSpPr/>
              <p:nvPr/>
            </p:nvSpPr>
            <p:spPr>
              <a:xfrm>
                <a:off x="635737" y="1936696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894D05B-AE22-EF4D-BA49-A20B98437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" y="1936696"/>
                <a:ext cx="484755" cy="530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17EB2AE-2A94-D34C-9685-3B092B67C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614" y="3932326"/>
            <a:ext cx="2953539" cy="29577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875BAB-DD0A-4446-996A-435C6EA3C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614" y="903621"/>
            <a:ext cx="2953539" cy="2957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02729A-1B85-A446-B88B-56C3EED9C35F}"/>
                  </a:ext>
                </a:extLst>
              </p:cNvPr>
              <p:cNvSpPr txBox="1"/>
              <p:nvPr/>
            </p:nvSpPr>
            <p:spPr>
              <a:xfrm>
                <a:off x="8024037" y="3307120"/>
                <a:ext cx="339426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Fitted the modes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two independent </a:t>
                </a:r>
              </a:p>
              <a:p>
                <a:pPr algn="ctr"/>
                <a:r>
                  <a:rPr lang="en-US" dirty="0"/>
                  <a:t>feed-forward neural networks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02729A-1B85-A446-B88B-56C3EED9C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037" y="3307120"/>
                <a:ext cx="3394263" cy="923330"/>
              </a:xfrm>
              <a:prstGeom prst="rect">
                <a:avLst/>
              </a:prstGeom>
              <a:blipFill>
                <a:blip r:embed="rId8"/>
                <a:stretch>
                  <a:fillRect l="-743" t="-2703" r="-74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1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75F4D-225A-C94C-80CD-640AA461B66D}"/>
              </a:ext>
            </a:extLst>
          </p:cNvPr>
          <p:cNvSpPr txBox="1"/>
          <p:nvPr/>
        </p:nvSpPr>
        <p:spPr>
          <a:xfrm>
            <a:off x="559397" y="1399672"/>
            <a:ext cx="11054565" cy="36625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3: PCA-based </a:t>
            </a:r>
            <a:r>
              <a:rPr lang="en-US" sz="1600" b="1" u="sng" dirty="0" err="1">
                <a:solidFill>
                  <a:srgbClr val="C00000"/>
                </a:solidFill>
              </a:rPr>
              <a:t>interpreation</a:t>
            </a:r>
            <a:r>
              <a:rPr lang="en-US" sz="1600" b="1" u="sng" dirty="0">
                <a:solidFill>
                  <a:srgbClr val="C00000"/>
                </a:solidFill>
              </a:rPr>
              <a:t> of </a:t>
            </a:r>
            <a:r>
              <a:rPr lang="en-US" sz="1600" b="1" u="sng" dirty="0" err="1">
                <a:solidFill>
                  <a:srgbClr val="C00000"/>
                </a:solidFill>
              </a:rPr>
              <a:t>DeepONets</a:t>
            </a:r>
            <a:r>
              <a:rPr lang="en-US" sz="1600" b="1" u="sng" dirty="0">
                <a:solidFill>
                  <a:srgbClr val="C00000"/>
                </a:solidFill>
              </a:rPr>
              <a:t>: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600" b="1" u="sng" dirty="0">
                <a:solidFill>
                  <a:srgbClr val="C00000"/>
                </a:solidFill>
              </a:rPr>
              <a:t>Parts I and II: Train Trunks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/input/PCA/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/FNN/Trunk/TestCase3_Part1/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3.2.1.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../input/”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/scripts/postprocessing/PCA/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/FNN/</a:t>
            </a:r>
            <a:r>
              <a:rPr lang="en-US" sz="1200" dirty="0" err="1">
                <a:solidFill>
                  <a:srgbClr val="C00000"/>
                </a:solidFill>
              </a:rPr>
              <a:t>Predict_FNN_Trunk.ipynb</a:t>
            </a:r>
            <a:endParaRPr lang="en-US" sz="1200" dirty="0">
              <a:solidFill>
                <a:srgbClr val="C00000"/>
              </a:solidFill>
            </a:endParaRPr>
          </a:p>
          <a:p>
            <a:endParaRPr lang="en-US" sz="1200" b="1" u="sng" dirty="0">
              <a:solidFill>
                <a:srgbClr val="C00000"/>
              </a:solidFill>
            </a:endParaRPr>
          </a:p>
          <a:p>
            <a:endParaRPr lang="en-US" sz="12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REPEAT for the second Trunk (i.e.,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/input/PCA/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/FNN/Trunk/TestCase3_Part1/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46748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5EE3C1-6B9A-134A-B2AF-962629410C9E}"/>
                  </a:ext>
                </a:extLst>
              </p:cNvPr>
              <p:cNvSpPr txBox="1"/>
              <p:nvPr/>
            </p:nvSpPr>
            <p:spPr>
              <a:xfrm>
                <a:off x="1573621" y="1494057"/>
                <a:ext cx="24604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FNN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’s Coefficients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5EE3C1-6B9A-134A-B2AF-96262941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621" y="1494057"/>
                <a:ext cx="2460417" cy="338554"/>
              </a:xfrm>
              <a:prstGeom prst="rect">
                <a:avLst/>
              </a:prstGeom>
              <a:blipFill>
                <a:blip r:embed="rId2"/>
                <a:stretch>
                  <a:fillRect l="-1026" t="-3571" r="-51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8640AE-D1C5-FD4F-809B-70EC2F53B927}"/>
                  </a:ext>
                </a:extLst>
              </p:cNvPr>
              <p:cNvSpPr txBox="1"/>
              <p:nvPr/>
            </p:nvSpPr>
            <p:spPr>
              <a:xfrm>
                <a:off x="1567811" y="4550188"/>
                <a:ext cx="24636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FNN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’s Coefficients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8640AE-D1C5-FD4F-809B-70EC2F53B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811" y="4550188"/>
                <a:ext cx="2463623" cy="338554"/>
              </a:xfrm>
              <a:prstGeom prst="rect">
                <a:avLst/>
              </a:prstGeom>
              <a:blipFill>
                <a:blip r:embed="rId3"/>
                <a:stretch>
                  <a:fillRect l="-1538" t="-3704" r="-51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DB82540-DF3B-9643-98AE-648C9EF7BDD1}"/>
              </a:ext>
            </a:extLst>
          </p:cNvPr>
          <p:cNvSpPr/>
          <p:nvPr/>
        </p:nvSpPr>
        <p:spPr>
          <a:xfrm>
            <a:off x="1740060" y="1839050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3BCAC0-AAEC-9148-AF82-6597852E068C}"/>
              </a:ext>
            </a:extLst>
          </p:cNvPr>
          <p:cNvSpPr/>
          <p:nvPr/>
        </p:nvSpPr>
        <p:spPr>
          <a:xfrm>
            <a:off x="2297450" y="1839185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DDADCE-3142-944E-801D-A7BDCFE32ED5}"/>
              </a:ext>
            </a:extLst>
          </p:cNvPr>
          <p:cNvSpPr/>
          <p:nvPr/>
        </p:nvSpPr>
        <p:spPr>
          <a:xfrm>
            <a:off x="2854840" y="1839078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5D3F428-09E3-1749-ABF4-238863752A72}"/>
              </a:ext>
            </a:extLst>
          </p:cNvPr>
          <p:cNvSpPr/>
          <p:nvPr/>
        </p:nvSpPr>
        <p:spPr>
          <a:xfrm>
            <a:off x="3415044" y="1839627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2, Linear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6FB7990-5D01-AF48-85CC-400DE8E0C4D8}"/>
              </a:ext>
            </a:extLst>
          </p:cNvPr>
          <p:cNvSpPr/>
          <p:nvPr/>
        </p:nvSpPr>
        <p:spPr>
          <a:xfrm>
            <a:off x="1734250" y="4878646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A852752-2827-1C48-8595-B10464E64C23}"/>
              </a:ext>
            </a:extLst>
          </p:cNvPr>
          <p:cNvSpPr/>
          <p:nvPr/>
        </p:nvSpPr>
        <p:spPr>
          <a:xfrm>
            <a:off x="2291640" y="4884643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6076C7-5827-CC49-ABD9-9429A5F33732}"/>
              </a:ext>
            </a:extLst>
          </p:cNvPr>
          <p:cNvSpPr/>
          <p:nvPr/>
        </p:nvSpPr>
        <p:spPr>
          <a:xfrm>
            <a:off x="2849030" y="4884536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868865A-F7B8-534B-A88E-85E2C4DE4299}"/>
              </a:ext>
            </a:extLst>
          </p:cNvPr>
          <p:cNvSpPr/>
          <p:nvPr/>
        </p:nvSpPr>
        <p:spPr>
          <a:xfrm>
            <a:off x="3409234" y="4885085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2, Linear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8CE538-210C-F544-8134-6B5F9D43BF29}"/>
              </a:ext>
            </a:extLst>
          </p:cNvPr>
          <p:cNvCxnSpPr>
            <a:cxnSpLocks/>
          </p:cNvCxnSpPr>
          <p:nvPr/>
        </p:nvCxnSpPr>
        <p:spPr>
          <a:xfrm flipV="1">
            <a:off x="3982083" y="1799647"/>
            <a:ext cx="468122" cy="39094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DAC9EE-40A7-584E-A2D7-CC7F3EA43286}"/>
              </a:ext>
            </a:extLst>
          </p:cNvPr>
          <p:cNvCxnSpPr>
            <a:cxnSpLocks/>
          </p:cNvCxnSpPr>
          <p:nvPr/>
        </p:nvCxnSpPr>
        <p:spPr>
          <a:xfrm>
            <a:off x="3982083" y="2190591"/>
            <a:ext cx="475176" cy="43106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97B187-857F-0D46-9338-D875D3571012}"/>
              </a:ext>
            </a:extLst>
          </p:cNvPr>
          <p:cNvCxnSpPr>
            <a:cxnSpLocks/>
          </p:cNvCxnSpPr>
          <p:nvPr/>
        </p:nvCxnSpPr>
        <p:spPr>
          <a:xfrm flipV="1">
            <a:off x="3976272" y="4815657"/>
            <a:ext cx="479558" cy="41920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C1E05F-2B7B-834D-9116-6E8799400747}"/>
              </a:ext>
            </a:extLst>
          </p:cNvPr>
          <p:cNvCxnSpPr>
            <a:cxnSpLocks/>
          </p:cNvCxnSpPr>
          <p:nvPr/>
        </p:nvCxnSpPr>
        <p:spPr>
          <a:xfrm>
            <a:off x="3976272" y="5234861"/>
            <a:ext cx="486612" cy="40280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CEF1C3-BCD1-2944-A9FF-7EC38CD6074C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1101570" y="1885199"/>
            <a:ext cx="477862" cy="30539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02BB30F-41A9-6941-8241-F5DA34534ECE}"/>
                  </a:ext>
                </a:extLst>
              </p:cNvPr>
              <p:cNvSpPr/>
              <p:nvPr/>
            </p:nvSpPr>
            <p:spPr>
              <a:xfrm>
                <a:off x="616815" y="1619730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02BB30F-41A9-6941-8241-F5DA34534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15" y="1619730"/>
                <a:ext cx="484755" cy="530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0EEB38-3B43-EC46-B763-04D0FB55DEE3}"/>
                  </a:ext>
                </a:extLst>
              </p:cNvPr>
              <p:cNvSpPr/>
              <p:nvPr/>
            </p:nvSpPr>
            <p:spPr>
              <a:xfrm>
                <a:off x="613238" y="2238802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0EEB38-3B43-EC46-B763-04D0FB55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38" y="2238802"/>
                <a:ext cx="484755" cy="530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B9344DF-9EBF-3543-95E6-36306821DC9B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1097993" y="2190591"/>
            <a:ext cx="481439" cy="31368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71D25B-4EEF-A643-81FD-B072C346CFBA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095760" y="4939927"/>
            <a:ext cx="477861" cy="29493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A68837-10A5-B84D-A75E-4C45586D499B}"/>
                  </a:ext>
                </a:extLst>
              </p:cNvPr>
              <p:cNvSpPr/>
              <p:nvPr/>
            </p:nvSpPr>
            <p:spPr>
              <a:xfrm>
                <a:off x="611005" y="4674458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A68837-10A5-B84D-A75E-4C45586D4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5" y="4674458"/>
                <a:ext cx="484755" cy="530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7B0E2F-DFDD-D94F-92A4-643662071E5F}"/>
                  </a:ext>
                </a:extLst>
              </p:cNvPr>
              <p:cNvSpPr/>
              <p:nvPr/>
            </p:nvSpPr>
            <p:spPr>
              <a:xfrm>
                <a:off x="607428" y="5293530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7B0E2F-DFDD-D94F-92A4-643662071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28" y="5293530"/>
                <a:ext cx="484755" cy="530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0BC654-67D1-5C41-958C-D4025C8D9275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092183" y="5234861"/>
            <a:ext cx="481438" cy="324138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0C772ED4-9E74-7645-B817-17E015E28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4906" y="857803"/>
            <a:ext cx="2962188" cy="2665573"/>
          </a:xfrm>
          <a:prstGeom prst="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F9F5ABC-041F-7C41-8B42-C96F102E40EE}"/>
              </a:ext>
            </a:extLst>
          </p:cNvPr>
          <p:cNvSpPr/>
          <p:nvPr/>
        </p:nvSpPr>
        <p:spPr>
          <a:xfrm>
            <a:off x="1579432" y="1494660"/>
            <a:ext cx="2402651" cy="1391861"/>
          </a:xfrm>
          <a:prstGeom prst="roundRect">
            <a:avLst>
              <a:gd name="adj" fmla="val 11873"/>
            </a:avLst>
          </a:prstGeom>
          <a:solidFill>
            <a:srgbClr val="DD3232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B50F40B-62DB-C646-AA9F-573E015AEDBD}"/>
              </a:ext>
            </a:extLst>
          </p:cNvPr>
          <p:cNvSpPr/>
          <p:nvPr/>
        </p:nvSpPr>
        <p:spPr>
          <a:xfrm>
            <a:off x="1573621" y="4538930"/>
            <a:ext cx="2402651" cy="1391861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1D08A53-951A-F546-A756-00F010BAF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4907" y="3882176"/>
            <a:ext cx="2962187" cy="2665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2E5D8F8-2B99-7542-9877-0F2C45F6F345}"/>
                  </a:ext>
                </a:extLst>
              </p:cNvPr>
              <p:cNvSpPr txBox="1"/>
              <p:nvPr/>
            </p:nvSpPr>
            <p:spPr>
              <a:xfrm>
                <a:off x="7846042" y="3307120"/>
                <a:ext cx="375025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Fitted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 components</a:t>
                </a:r>
                <a:br>
                  <a:rPr lang="en-US" dirty="0"/>
                </a:br>
                <a:r>
                  <a:rPr lang="en-US" dirty="0"/>
                  <a:t>with two independent </a:t>
                </a:r>
              </a:p>
              <a:p>
                <a:pPr algn="ctr"/>
                <a:r>
                  <a:rPr lang="en-US" dirty="0"/>
                  <a:t>feed-forward neural networks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2E5D8F8-2B99-7542-9877-0F2C45F6F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42" y="3307120"/>
                <a:ext cx="3750258" cy="923330"/>
              </a:xfrm>
              <a:prstGeom prst="rect">
                <a:avLst/>
              </a:prstGeom>
              <a:blipFill>
                <a:blip r:embed="rId10"/>
                <a:stretch>
                  <a:fillRect l="-676" t="-2703" r="-101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52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316B9-8065-404E-9860-E97CA35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66" y="1648253"/>
            <a:ext cx="2275840" cy="1094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95D6F-E036-4543-975D-BC637CCA4F84}"/>
              </a:ext>
            </a:extLst>
          </p:cNvPr>
          <p:cNvSpPr txBox="1"/>
          <p:nvPr/>
        </p:nvSpPr>
        <p:spPr>
          <a:xfrm>
            <a:off x="559397" y="1142122"/>
            <a:ext cx="214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 of motion: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FD7DA-B7E6-C64E-908E-D728D82C18EC}"/>
              </a:ext>
            </a:extLst>
          </p:cNvPr>
          <p:cNvSpPr/>
          <p:nvPr/>
        </p:nvSpPr>
        <p:spPr>
          <a:xfrm>
            <a:off x="559397" y="3244334"/>
            <a:ext cx="2659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which can be rewritten as: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07F69-2F21-DE45-B022-6A17258F2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66" y="3750465"/>
            <a:ext cx="2659061" cy="132953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3721AD-C83D-B349-BFE8-7B602A9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146A51-7AE9-264D-8399-8B87AC718BCB}"/>
              </a:ext>
            </a:extLst>
          </p:cNvPr>
          <p:cNvSpPr txBox="1"/>
          <p:nvPr/>
        </p:nvSpPr>
        <p:spPr>
          <a:xfrm>
            <a:off x="9316599" y="948542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conditions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91412A-FD06-1142-97F4-F9BFE5300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921" y="1268892"/>
            <a:ext cx="3877528" cy="3883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0436B6-65E3-8548-A159-0C1E7269E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693" y="1325216"/>
            <a:ext cx="4026201" cy="3883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EBFAE3-BCBB-F84E-B070-65BF6914C939}"/>
              </a:ext>
            </a:extLst>
          </p:cNvPr>
          <p:cNvSpPr txBox="1"/>
          <p:nvPr/>
        </p:nvSpPr>
        <p:spPr>
          <a:xfrm>
            <a:off x="4555062" y="899560"/>
            <a:ext cx="276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training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F170D-DF1D-D345-953B-013D471D7B17}"/>
              </a:ext>
            </a:extLst>
          </p:cNvPr>
          <p:cNvSpPr txBox="1"/>
          <p:nvPr/>
        </p:nvSpPr>
        <p:spPr>
          <a:xfrm>
            <a:off x="559397" y="5328817"/>
            <a:ext cx="8056821" cy="584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The physical system is implemented in </a:t>
            </a:r>
          </a:p>
          <a:p>
            <a:r>
              <a:rPr lang="en-US" sz="1600" dirty="0">
                <a:solidFill>
                  <a:schemeClr val="tx2"/>
                </a:solidFill>
              </a:rPr>
              <a:t>$WORKSPACE_PATH/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pinn</a:t>
            </a:r>
            <a:r>
              <a:rPr lang="en-US" sz="1600" dirty="0">
                <a:solidFill>
                  <a:schemeClr val="tx2"/>
                </a:solidFill>
              </a:rPr>
              <a:t>/system/</a:t>
            </a:r>
            <a:r>
              <a:rPr lang="en-US" sz="1600" dirty="0" err="1">
                <a:solidFill>
                  <a:schemeClr val="tx2"/>
                </a:solidFill>
              </a:rPr>
              <a:t>massspringdamper.py</a:t>
            </a:r>
            <a:r>
              <a:rPr lang="en-US" sz="1600" dirty="0">
                <a:solidFill>
                  <a:schemeClr val="tx2"/>
                </a:solidFill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8EB65C-9B01-1B4F-801D-F6C332FDE14C}"/>
              </a:ext>
            </a:extLst>
          </p:cNvPr>
          <p:cNvSpPr txBox="1"/>
          <p:nvPr/>
        </p:nvSpPr>
        <p:spPr>
          <a:xfrm>
            <a:off x="4013092" y="6141003"/>
            <a:ext cx="7613687" cy="584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The m, c, and k parameters can be found in</a:t>
            </a:r>
          </a:p>
          <a:p>
            <a:r>
              <a:rPr lang="en-US" sz="1600" dirty="0">
                <a:solidFill>
                  <a:schemeClr val="tx2"/>
                </a:solidFill>
              </a:rPr>
              <a:t>$WORKSPACE_PATH//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</a:t>
            </a:r>
            <a:r>
              <a:rPr lang="en-US" sz="1600" dirty="0" err="1">
                <a:solidFill>
                  <a:schemeClr val="tx2"/>
                </a:solidFill>
              </a:rPr>
              <a:t>romnet</a:t>
            </a:r>
            <a:r>
              <a:rPr lang="en-US" sz="1600" dirty="0">
                <a:solidFill>
                  <a:schemeClr val="tx2"/>
                </a:solidFill>
              </a:rPr>
              <a:t>/database/</a:t>
            </a:r>
            <a:r>
              <a:rPr lang="en-US" sz="1600" dirty="0" err="1">
                <a:solidFill>
                  <a:schemeClr val="tx2"/>
                </a:solidFill>
              </a:rPr>
              <a:t>MassSpringDamper</a:t>
            </a:r>
            <a:r>
              <a:rPr lang="en-US" sz="1600" dirty="0">
                <a:solidFill>
                  <a:schemeClr val="tx2"/>
                </a:solidFill>
              </a:rPr>
              <a:t>/Params/</a:t>
            </a:r>
          </a:p>
        </p:txBody>
      </p:sp>
    </p:spTree>
    <p:extLst>
      <p:ext uri="{BB962C8B-B14F-4D97-AF65-F5344CB8AC3E}">
        <p14:creationId xmlns:p14="http://schemas.microsoft.com/office/powerpoint/2010/main" val="152912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75F4D-225A-C94C-80CD-640AA461B66D}"/>
              </a:ext>
            </a:extLst>
          </p:cNvPr>
          <p:cNvSpPr txBox="1"/>
          <p:nvPr/>
        </p:nvSpPr>
        <p:spPr>
          <a:xfrm>
            <a:off x="559397" y="1399672"/>
            <a:ext cx="11249746" cy="36625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3: PCA-based </a:t>
            </a:r>
            <a:r>
              <a:rPr lang="en-US" sz="1600" b="1" u="sng" dirty="0" err="1">
                <a:solidFill>
                  <a:srgbClr val="C00000"/>
                </a:solidFill>
              </a:rPr>
              <a:t>interpreation</a:t>
            </a:r>
            <a:r>
              <a:rPr lang="en-US" sz="1600" b="1" u="sng" dirty="0">
                <a:solidFill>
                  <a:srgbClr val="C00000"/>
                </a:solidFill>
              </a:rPr>
              <a:t> of </a:t>
            </a:r>
            <a:r>
              <a:rPr lang="en-US" sz="1600" b="1" u="sng" dirty="0" err="1">
                <a:solidFill>
                  <a:srgbClr val="C00000"/>
                </a:solidFill>
              </a:rPr>
              <a:t>DeepONets</a:t>
            </a:r>
            <a:r>
              <a:rPr lang="en-US" sz="1600" b="1" u="sng" dirty="0">
                <a:solidFill>
                  <a:srgbClr val="C00000"/>
                </a:solidFill>
              </a:rPr>
              <a:t>: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600" b="1" u="sng" dirty="0">
                <a:solidFill>
                  <a:srgbClr val="C00000"/>
                </a:solidFill>
              </a:rPr>
              <a:t>Parts III and IV: Train Branches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/input/PCA/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/FNN/Branch/TestCase3_Part3/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3.2.1.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../input/”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/scripts/postprocessing/PCA/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/FNN/</a:t>
            </a:r>
            <a:r>
              <a:rPr lang="en-US" sz="1200" dirty="0" err="1">
                <a:solidFill>
                  <a:srgbClr val="C00000"/>
                </a:solidFill>
              </a:rPr>
              <a:t>Predict_FNN_Branch.ipynb</a:t>
            </a:r>
            <a:endParaRPr lang="en-US" sz="1200" dirty="0">
              <a:solidFill>
                <a:srgbClr val="C00000"/>
              </a:solidFill>
            </a:endParaRPr>
          </a:p>
          <a:p>
            <a:endParaRPr lang="en-US" sz="1200" b="1" u="sng" dirty="0">
              <a:solidFill>
                <a:srgbClr val="C00000"/>
              </a:solidFill>
            </a:endParaRPr>
          </a:p>
          <a:p>
            <a:endParaRPr lang="en-US" sz="12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REPEAT for the second Branch (i.e.,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/input/PCA/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/FNN/Branch/TestCase3_Part4/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8021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AB9A11-CC20-C141-85A0-593AAD502983}"/>
              </a:ext>
            </a:extLst>
          </p:cNvPr>
          <p:cNvSpPr txBox="1"/>
          <p:nvPr/>
        </p:nvSpPr>
        <p:spPr>
          <a:xfrm>
            <a:off x="366236" y="1145703"/>
            <a:ext cx="6226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Generative </a:t>
            </a:r>
            <a:r>
              <a:rPr lang="en-US" dirty="0" err="1"/>
              <a:t>DeepONet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uploaded the parameters of the four FNN’s</a:t>
            </a:r>
          </a:p>
          <a:p>
            <a:pPr algn="ctr"/>
            <a:r>
              <a:rPr lang="en-US" dirty="0"/>
              <a:t>as weights and biases of </a:t>
            </a:r>
            <a:br>
              <a:rPr lang="en-US" dirty="0"/>
            </a:br>
            <a:r>
              <a:rPr lang="en-US" dirty="0"/>
              <a:t>the corresponding trunk and branch nets</a:t>
            </a:r>
          </a:p>
          <a:p>
            <a:pPr algn="ctr"/>
            <a:r>
              <a:rPr lang="en-US" dirty="0"/>
              <a:t>and predicted test scenarios (</a:t>
            </a:r>
            <a:r>
              <a:rPr lang="en-US" u="sng" dirty="0"/>
              <a:t>w/o any additional training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02E93-CCB0-E442-AA9D-385AD5CC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6" y="2793813"/>
            <a:ext cx="7181575" cy="4036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2A1EC-4AC3-B94E-94EF-39E773CF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175" y="1469986"/>
            <a:ext cx="4836428" cy="48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4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75F4D-225A-C94C-80CD-640AA461B66D}"/>
              </a:ext>
            </a:extLst>
          </p:cNvPr>
          <p:cNvSpPr txBox="1"/>
          <p:nvPr/>
        </p:nvSpPr>
        <p:spPr>
          <a:xfrm>
            <a:off x="559397" y="2221470"/>
            <a:ext cx="10652788" cy="31085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3: PCA-based </a:t>
            </a:r>
            <a:r>
              <a:rPr lang="en-US" sz="1600" b="1" u="sng" dirty="0" err="1">
                <a:solidFill>
                  <a:srgbClr val="C00000"/>
                </a:solidFill>
              </a:rPr>
              <a:t>interpreation</a:t>
            </a:r>
            <a:r>
              <a:rPr lang="en-US" sz="1600" b="1" u="sng" dirty="0">
                <a:solidFill>
                  <a:srgbClr val="C00000"/>
                </a:solidFill>
              </a:rPr>
              <a:t> of </a:t>
            </a:r>
            <a:r>
              <a:rPr lang="en-US" sz="1600" b="1" u="sng" dirty="0" err="1">
                <a:solidFill>
                  <a:srgbClr val="C00000"/>
                </a:solidFill>
              </a:rPr>
              <a:t>DeepONets</a:t>
            </a:r>
            <a:r>
              <a:rPr lang="en-US" sz="1600" b="1" u="sng" dirty="0">
                <a:solidFill>
                  <a:srgbClr val="C00000"/>
                </a:solidFill>
              </a:rPr>
              <a:t>: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600" b="1" u="sng" dirty="0">
                <a:solidFill>
                  <a:srgbClr val="C00000"/>
                </a:solidFill>
              </a:rPr>
              <a:t>Part V: Generate the </a:t>
            </a:r>
            <a:r>
              <a:rPr lang="en-US" sz="1600" b="1" u="sng" dirty="0" err="1">
                <a:solidFill>
                  <a:srgbClr val="C00000"/>
                </a:solidFill>
              </a:rPr>
              <a:t>DeepONet</a:t>
            </a:r>
            <a:endParaRPr lang="en-US" sz="1600" b="1" u="sng" dirty="0">
              <a:solidFill>
                <a:srgbClr val="C00000"/>
              </a:solidFill>
            </a:endParaRP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/TestCase3_Part5/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3.2.1.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../input/”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3.5.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Predict_DeepONet.ipynb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1FD1D-300C-AE4A-B02E-C86AAE6C0F14}"/>
              </a:ext>
            </a:extLst>
          </p:cNvPr>
          <p:cNvSpPr txBox="1"/>
          <p:nvPr/>
        </p:nvSpPr>
        <p:spPr>
          <a:xfrm>
            <a:off x="559397" y="1000317"/>
            <a:ext cx="9760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Note: If correctly executed, </a:t>
            </a:r>
            <a:r>
              <a:rPr lang="en-US" sz="1600" dirty="0" err="1">
                <a:solidFill>
                  <a:srgbClr val="C00000"/>
                </a:solidFill>
              </a:rPr>
              <a:t>Predict_FNN_Branch.ipynb</a:t>
            </a:r>
            <a:r>
              <a:rPr lang="en-US" sz="1600" dirty="0">
                <a:solidFill>
                  <a:srgbClr val="C00000"/>
                </a:solidFill>
              </a:rPr>
              <a:t> and </a:t>
            </a:r>
            <a:r>
              <a:rPr lang="en-US" sz="1600" dirty="0" err="1">
                <a:solidFill>
                  <a:srgbClr val="C00000"/>
                </a:solidFill>
              </a:rPr>
              <a:t>Predict_FNN_Trunk.ipynb</a:t>
            </a:r>
            <a:r>
              <a:rPr lang="en-US" sz="1600" dirty="0">
                <a:solidFill>
                  <a:srgbClr val="C00000"/>
                </a:solidFill>
              </a:rPr>
              <a:t> created the file: </a:t>
            </a:r>
          </a:p>
          <a:p>
            <a:pPr lvl="2"/>
            <a:r>
              <a:rPr lang="en-US" sz="1600" dirty="0">
                <a:solidFill>
                  <a:srgbClr val="C00000"/>
                </a:solidFill>
              </a:rPr>
              <a:t>$WORKSPACE_PATH/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/Data/MSD_100Cases/</a:t>
            </a:r>
            <a:r>
              <a:rPr lang="en-US" sz="1600" dirty="0" err="1">
                <a:solidFill>
                  <a:srgbClr val="C00000"/>
                </a:solidFill>
              </a:rPr>
              <a:t>Orig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OneByOne</a:t>
            </a:r>
            <a:r>
              <a:rPr lang="en-US" sz="1600" dirty="0">
                <a:solidFill>
                  <a:srgbClr val="C00000"/>
                </a:solidFill>
              </a:rPr>
              <a:t>/FNN/Final.h5, </a:t>
            </a:r>
          </a:p>
          <a:p>
            <a:pPr lvl="2"/>
            <a:r>
              <a:rPr lang="en-US" sz="1600" dirty="0">
                <a:solidFill>
                  <a:srgbClr val="C00000"/>
                </a:solidFill>
              </a:rPr>
              <a:t>which contains the trained parameter values for branches and trunk.</a:t>
            </a:r>
          </a:p>
        </p:txBody>
      </p:sp>
    </p:spTree>
    <p:extLst>
      <p:ext uri="{BB962C8B-B14F-4D97-AF65-F5344CB8AC3E}">
        <p14:creationId xmlns:p14="http://schemas.microsoft.com/office/powerpoint/2010/main" val="24869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23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3C56D-2BFB-AC4E-8B90-BA67E392A712}"/>
              </a:ext>
            </a:extLst>
          </p:cNvPr>
          <p:cNvSpPr txBox="1"/>
          <p:nvPr/>
        </p:nvSpPr>
        <p:spPr>
          <a:xfrm>
            <a:off x="559397" y="1795959"/>
            <a:ext cx="8728287" cy="13234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The input files for Test Case 1 differs from the one of Test Case 3 Part 5 for:</a:t>
            </a:r>
          </a:p>
          <a:p>
            <a:endParaRPr lang="en-US" sz="1600" u="sng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path_to_load_fld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: we are now including a path for uploading pre-trained weights</a:t>
            </a: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trainable_flg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: we are not training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43776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8F504-DDB9-5941-9D6F-B20E63CF67F4}"/>
              </a:ext>
            </a:extLst>
          </p:cNvPr>
          <p:cNvSpPr txBox="1"/>
          <p:nvPr/>
        </p:nvSpPr>
        <p:spPr>
          <a:xfrm>
            <a:off x="4606137" y="3075057"/>
            <a:ext cx="2979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Test Case 4</a:t>
            </a:r>
          </a:p>
        </p:txBody>
      </p:sp>
    </p:spTree>
    <p:extLst>
      <p:ext uri="{BB962C8B-B14F-4D97-AF65-F5344CB8AC3E}">
        <p14:creationId xmlns:p14="http://schemas.microsoft.com/office/powerpoint/2010/main" val="299697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41AE58-0144-C944-92AF-9E5F00981B9B}"/>
                  </a:ext>
                </a:extLst>
              </p:cNvPr>
              <p:cNvSpPr txBox="1"/>
              <p:nvPr/>
            </p:nvSpPr>
            <p:spPr>
              <a:xfrm>
                <a:off x="1310844" y="1527622"/>
                <a:ext cx="9570312" cy="1127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:r>
                  <a:rPr lang="en-US" sz="1600" dirty="0"/>
                  <a:t>The scenario aggregation can be performed based on one single </a:t>
                </a:r>
                <a:r>
                  <a:rPr lang="en-US" sz="1600" dirty="0" err="1"/>
                  <a:t>QoI</a:t>
                </a:r>
                <a:r>
                  <a:rPr lang="en-US" sz="1600" dirty="0"/>
                  <a:t> (as shown so far), </a:t>
                </a:r>
              </a:p>
              <a:p>
                <a:pPr lvl="1"/>
                <a:r>
                  <a:rPr lang="en-US" sz="1600" dirty="0"/>
                  <a:t>resulting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600" dirty="0"/>
                  <a:t> separate trunks, or it can be executed by including all the </a:t>
                </a:r>
                <a:r>
                  <a:rPr lang="en-US" sz="1600" dirty="0" err="1"/>
                  <a:t>QoIs</a:t>
                </a:r>
                <a:r>
                  <a:rPr lang="en-US" sz="1600" dirty="0"/>
                  <a:t> simultaneously, </a:t>
                </a:r>
              </a:p>
              <a:p>
                <a:pPr lvl="1"/>
                <a:r>
                  <a:rPr lang="en-US" sz="1600" dirty="0"/>
                  <a:t>resulting in one single trunk.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41AE58-0144-C944-92AF-9E5F00981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844" y="1527622"/>
                <a:ext cx="9570312" cy="1127425"/>
              </a:xfrm>
              <a:prstGeom prst="rect">
                <a:avLst/>
              </a:prstGeom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C3C812-D8E1-4240-84DB-F9999D3537A8}"/>
                  </a:ext>
                </a:extLst>
              </p:cNvPr>
              <p:cNvSpPr txBox="1"/>
              <p:nvPr/>
            </p:nvSpPr>
            <p:spPr>
              <a:xfrm>
                <a:off x="2578209" y="4119255"/>
                <a:ext cx="784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C3C812-D8E1-4240-84DB-F9999D35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209" y="4119255"/>
                <a:ext cx="7841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E6F327-6017-9D47-AFBA-C4497E6AB2DF}"/>
                  </a:ext>
                </a:extLst>
              </p:cNvPr>
              <p:cNvSpPr/>
              <p:nvPr/>
            </p:nvSpPr>
            <p:spPr>
              <a:xfrm>
                <a:off x="3670547" y="4119255"/>
                <a:ext cx="2611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𝟗𝟗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E6F327-6017-9D47-AFBA-C4497E6AB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547" y="4119255"/>
                <a:ext cx="26113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ket 8">
            <a:extLst>
              <a:ext uri="{FF2B5EF4-FFF2-40B4-BE49-F238E27FC236}">
                <a16:creationId xmlns:a16="http://schemas.microsoft.com/office/drawing/2014/main" id="{8958D59E-5461-334B-9EF1-5D9A1D1DE3A5}"/>
              </a:ext>
            </a:extLst>
          </p:cNvPr>
          <p:cNvSpPr/>
          <p:nvPr/>
        </p:nvSpPr>
        <p:spPr>
          <a:xfrm>
            <a:off x="3439870" y="3308518"/>
            <a:ext cx="304819" cy="186587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6321AC3B-2AA7-EC41-9941-80B5E49687EC}"/>
              </a:ext>
            </a:extLst>
          </p:cNvPr>
          <p:cNvSpPr/>
          <p:nvPr/>
        </p:nvSpPr>
        <p:spPr>
          <a:xfrm rot="10800000">
            <a:off x="8793935" y="3308518"/>
            <a:ext cx="304819" cy="186587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E7A548-787E-2848-A464-528CE2149061}"/>
              </a:ext>
            </a:extLst>
          </p:cNvPr>
          <p:cNvCxnSpPr>
            <a:cxnSpLocks/>
          </p:cNvCxnSpPr>
          <p:nvPr/>
        </p:nvCxnSpPr>
        <p:spPr>
          <a:xfrm flipV="1">
            <a:off x="3884279" y="3568010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F754A-D936-5140-B7A6-B9C3BAE7D371}"/>
              </a:ext>
            </a:extLst>
          </p:cNvPr>
          <p:cNvCxnSpPr>
            <a:cxnSpLocks/>
          </p:cNvCxnSpPr>
          <p:nvPr/>
        </p:nvCxnSpPr>
        <p:spPr>
          <a:xfrm flipV="1">
            <a:off x="4370311" y="3568010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A96347-8F04-EC4E-BD44-B401CB55C960}"/>
              </a:ext>
            </a:extLst>
          </p:cNvPr>
          <p:cNvCxnSpPr>
            <a:cxnSpLocks/>
          </p:cNvCxnSpPr>
          <p:nvPr/>
        </p:nvCxnSpPr>
        <p:spPr>
          <a:xfrm flipV="1">
            <a:off x="5297068" y="3563200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1D9F82-88CA-0541-B172-EBB98DE34994}"/>
              </a:ext>
            </a:extLst>
          </p:cNvPr>
          <p:cNvCxnSpPr>
            <a:cxnSpLocks/>
          </p:cNvCxnSpPr>
          <p:nvPr/>
        </p:nvCxnSpPr>
        <p:spPr>
          <a:xfrm flipV="1">
            <a:off x="5914906" y="3550843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BE9D48-2C3B-4346-9B2B-FCC6051A7B10}"/>
              </a:ext>
            </a:extLst>
          </p:cNvPr>
          <p:cNvCxnSpPr>
            <a:cxnSpLocks/>
          </p:cNvCxnSpPr>
          <p:nvPr/>
        </p:nvCxnSpPr>
        <p:spPr>
          <a:xfrm flipV="1">
            <a:off x="3884279" y="4493397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3FFE3E-2D71-3245-A4F5-1767263096D1}"/>
              </a:ext>
            </a:extLst>
          </p:cNvPr>
          <p:cNvCxnSpPr>
            <a:cxnSpLocks/>
          </p:cNvCxnSpPr>
          <p:nvPr/>
        </p:nvCxnSpPr>
        <p:spPr>
          <a:xfrm flipV="1">
            <a:off x="4370311" y="4493397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6D922C-9B43-7C4A-8D51-BAEB61488859}"/>
              </a:ext>
            </a:extLst>
          </p:cNvPr>
          <p:cNvCxnSpPr>
            <a:cxnSpLocks/>
          </p:cNvCxnSpPr>
          <p:nvPr/>
        </p:nvCxnSpPr>
        <p:spPr>
          <a:xfrm flipV="1">
            <a:off x="5297068" y="4488587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C71951-236F-B84A-8C2D-E74A8364A650}"/>
              </a:ext>
            </a:extLst>
          </p:cNvPr>
          <p:cNvCxnSpPr>
            <a:cxnSpLocks/>
          </p:cNvCxnSpPr>
          <p:nvPr/>
        </p:nvCxnSpPr>
        <p:spPr>
          <a:xfrm flipV="1">
            <a:off x="5914906" y="4476230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336D61-2360-104F-AB1D-7532EF83E83F}"/>
                  </a:ext>
                </a:extLst>
              </p:cNvPr>
              <p:cNvSpPr txBox="1"/>
              <p:nvPr/>
            </p:nvSpPr>
            <p:spPr>
              <a:xfrm>
                <a:off x="5119694" y="5409168"/>
                <a:ext cx="2394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𝐝𝐢𝐦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𝑿𝑽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336D61-2360-104F-AB1D-7532EF83E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94" y="5409168"/>
                <a:ext cx="2394310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1A58784-D832-B046-9BB6-258D1D615994}"/>
                  </a:ext>
                </a:extLst>
              </p:cNvPr>
              <p:cNvSpPr/>
              <p:nvPr/>
            </p:nvSpPr>
            <p:spPr>
              <a:xfrm>
                <a:off x="6316849" y="4119255"/>
                <a:ext cx="2704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𝟗𝟗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1A58784-D832-B046-9BB6-258D1D615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849" y="4119255"/>
                <a:ext cx="27043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570E02-AFD0-7C4F-B546-5BD7201B72AA}"/>
              </a:ext>
            </a:extLst>
          </p:cNvPr>
          <p:cNvCxnSpPr>
            <a:cxnSpLocks/>
          </p:cNvCxnSpPr>
          <p:nvPr/>
        </p:nvCxnSpPr>
        <p:spPr>
          <a:xfrm flipV="1">
            <a:off x="6530581" y="3568010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BEBA72-5373-CD46-9825-0DF44A6705E5}"/>
              </a:ext>
            </a:extLst>
          </p:cNvPr>
          <p:cNvCxnSpPr>
            <a:cxnSpLocks/>
          </p:cNvCxnSpPr>
          <p:nvPr/>
        </p:nvCxnSpPr>
        <p:spPr>
          <a:xfrm flipV="1">
            <a:off x="7016613" y="3568010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724EEC-3DB0-A745-B4DA-5FFFC097F620}"/>
              </a:ext>
            </a:extLst>
          </p:cNvPr>
          <p:cNvCxnSpPr>
            <a:cxnSpLocks/>
          </p:cNvCxnSpPr>
          <p:nvPr/>
        </p:nvCxnSpPr>
        <p:spPr>
          <a:xfrm flipV="1">
            <a:off x="7943370" y="3563200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895212-840E-E74F-A029-45AA87FD905C}"/>
              </a:ext>
            </a:extLst>
          </p:cNvPr>
          <p:cNvCxnSpPr>
            <a:cxnSpLocks/>
          </p:cNvCxnSpPr>
          <p:nvPr/>
        </p:nvCxnSpPr>
        <p:spPr>
          <a:xfrm flipV="1">
            <a:off x="8561208" y="3550843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37E86-4A83-3E45-8C81-FE0CA53FB0B3}"/>
              </a:ext>
            </a:extLst>
          </p:cNvPr>
          <p:cNvCxnSpPr>
            <a:cxnSpLocks/>
          </p:cNvCxnSpPr>
          <p:nvPr/>
        </p:nvCxnSpPr>
        <p:spPr>
          <a:xfrm flipV="1">
            <a:off x="6530581" y="4493397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8200D1-4565-F14D-A8C9-B578BB389EF9}"/>
              </a:ext>
            </a:extLst>
          </p:cNvPr>
          <p:cNvCxnSpPr>
            <a:cxnSpLocks/>
          </p:cNvCxnSpPr>
          <p:nvPr/>
        </p:nvCxnSpPr>
        <p:spPr>
          <a:xfrm flipV="1">
            <a:off x="7016613" y="4493397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88346C-5604-6E4D-B840-5D0B08357FF1}"/>
              </a:ext>
            </a:extLst>
          </p:cNvPr>
          <p:cNvCxnSpPr>
            <a:cxnSpLocks/>
          </p:cNvCxnSpPr>
          <p:nvPr/>
        </p:nvCxnSpPr>
        <p:spPr>
          <a:xfrm flipV="1">
            <a:off x="7943370" y="4488587"/>
            <a:ext cx="0" cy="5512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E7D855-6E69-B342-8863-2856210E2BAC}"/>
              </a:ext>
            </a:extLst>
          </p:cNvPr>
          <p:cNvCxnSpPr>
            <a:cxnSpLocks/>
          </p:cNvCxnSpPr>
          <p:nvPr/>
        </p:nvCxnSpPr>
        <p:spPr>
          <a:xfrm flipV="1">
            <a:off x="8561208" y="4476230"/>
            <a:ext cx="0" cy="5539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D5C8A6-6B2D-C64F-93DD-F2C473E3240C}"/>
                  </a:ext>
                </a:extLst>
              </p:cNvPr>
              <p:cNvSpPr/>
              <p:nvPr/>
            </p:nvSpPr>
            <p:spPr>
              <a:xfrm>
                <a:off x="3846891" y="1923395"/>
                <a:ext cx="5371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D5C8A6-6B2D-C64F-93DD-F2C473E32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891" y="1923395"/>
                <a:ext cx="537198" cy="400110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ket 7">
            <a:extLst>
              <a:ext uri="{FF2B5EF4-FFF2-40B4-BE49-F238E27FC236}">
                <a16:creationId xmlns:a16="http://schemas.microsoft.com/office/drawing/2014/main" id="{30B50EE7-8859-AC47-A045-932C2454A7E3}"/>
              </a:ext>
            </a:extLst>
          </p:cNvPr>
          <p:cNvSpPr/>
          <p:nvPr/>
        </p:nvSpPr>
        <p:spPr>
          <a:xfrm>
            <a:off x="3665152" y="1151796"/>
            <a:ext cx="304819" cy="1903625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0A339297-5B17-FB4A-B045-2FDE1B5954D0}"/>
              </a:ext>
            </a:extLst>
          </p:cNvPr>
          <p:cNvSpPr/>
          <p:nvPr/>
        </p:nvSpPr>
        <p:spPr>
          <a:xfrm rot="10800000">
            <a:off x="4674256" y="1151797"/>
            <a:ext cx="304819" cy="1903624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374898-D736-DE4A-AF32-C50AFA3EC12E}"/>
              </a:ext>
            </a:extLst>
          </p:cNvPr>
          <p:cNvCxnSpPr>
            <a:cxnSpLocks/>
          </p:cNvCxnSpPr>
          <p:nvPr/>
        </p:nvCxnSpPr>
        <p:spPr>
          <a:xfrm flipV="1">
            <a:off x="4109561" y="1411289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DB124E-AB01-004D-9137-B6AC04DB4DD5}"/>
              </a:ext>
            </a:extLst>
          </p:cNvPr>
          <p:cNvCxnSpPr>
            <a:cxnSpLocks/>
          </p:cNvCxnSpPr>
          <p:nvPr/>
        </p:nvCxnSpPr>
        <p:spPr>
          <a:xfrm flipV="1">
            <a:off x="4595593" y="1411289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7C9327-F413-E04D-AEDF-5F3ECC052B33}"/>
              </a:ext>
            </a:extLst>
          </p:cNvPr>
          <p:cNvCxnSpPr>
            <a:cxnSpLocks/>
          </p:cNvCxnSpPr>
          <p:nvPr/>
        </p:nvCxnSpPr>
        <p:spPr>
          <a:xfrm flipV="1">
            <a:off x="4109561" y="2336676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DACDC-20EB-A84A-9380-EAFD09C193B3}"/>
              </a:ext>
            </a:extLst>
          </p:cNvPr>
          <p:cNvCxnSpPr>
            <a:cxnSpLocks/>
          </p:cNvCxnSpPr>
          <p:nvPr/>
        </p:nvCxnSpPr>
        <p:spPr>
          <a:xfrm flipV="1">
            <a:off x="4595593" y="2336676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F0DEF-2218-8C47-BF11-2C0B836DCB46}"/>
                  </a:ext>
                </a:extLst>
              </p:cNvPr>
              <p:cNvSpPr/>
              <p:nvPr/>
            </p:nvSpPr>
            <p:spPr>
              <a:xfrm>
                <a:off x="4332822" y="1911139"/>
                <a:ext cx="5431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F0DEF-2218-8C47-BF11-2C0B836DC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822" y="1911139"/>
                <a:ext cx="543161" cy="40011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82C38F-EE66-8344-A42C-7DFB36DC5813}"/>
              </a:ext>
            </a:extLst>
          </p:cNvPr>
          <p:cNvCxnSpPr>
            <a:cxnSpLocks/>
          </p:cNvCxnSpPr>
          <p:nvPr/>
        </p:nvCxnSpPr>
        <p:spPr>
          <a:xfrm flipV="1">
            <a:off x="1525029" y="2701386"/>
            <a:ext cx="2444942" cy="1578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4C7CA4-A908-B44B-B0D6-09FE09E998F8}"/>
              </a:ext>
            </a:extLst>
          </p:cNvPr>
          <p:cNvCxnSpPr>
            <a:cxnSpLocks/>
          </p:cNvCxnSpPr>
          <p:nvPr/>
        </p:nvCxnSpPr>
        <p:spPr>
          <a:xfrm flipH="1" flipV="1">
            <a:off x="4674256" y="2701386"/>
            <a:ext cx="913744" cy="15898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6C3501-2973-404F-AE74-145521FF5841}"/>
                  </a:ext>
                </a:extLst>
              </p:cNvPr>
              <p:cNvSpPr txBox="1"/>
              <p:nvPr/>
            </p:nvSpPr>
            <p:spPr>
              <a:xfrm>
                <a:off x="6233091" y="3329945"/>
                <a:ext cx="8484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𝒙𝒗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6C3501-2973-404F-AE74-145521FF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091" y="3329945"/>
                <a:ext cx="84842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97659B-68D6-964D-8354-1D5BC830B5EF}"/>
                  </a:ext>
                </a:extLst>
              </p:cNvPr>
              <p:cNvSpPr/>
              <p:nvPr/>
            </p:nvSpPr>
            <p:spPr>
              <a:xfrm>
                <a:off x="7277425" y="3275076"/>
                <a:ext cx="590738" cy="438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𝑥𝑣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97659B-68D6-964D-8354-1D5BC830B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25" y="3275076"/>
                <a:ext cx="590738" cy="4385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ket 18">
            <a:extLst>
              <a:ext uri="{FF2B5EF4-FFF2-40B4-BE49-F238E27FC236}">
                <a16:creationId xmlns:a16="http://schemas.microsoft.com/office/drawing/2014/main" id="{8A22CF45-0CEB-FC49-B982-4F4ABBCFC947}"/>
              </a:ext>
            </a:extLst>
          </p:cNvPr>
          <p:cNvSpPr/>
          <p:nvPr/>
        </p:nvSpPr>
        <p:spPr>
          <a:xfrm rot="10800000">
            <a:off x="8122130" y="2526124"/>
            <a:ext cx="304819" cy="1903624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CFD709-B515-A441-B046-FCF48F480DA7}"/>
              </a:ext>
            </a:extLst>
          </p:cNvPr>
          <p:cNvCxnSpPr>
            <a:cxnSpLocks/>
          </p:cNvCxnSpPr>
          <p:nvPr/>
        </p:nvCxnSpPr>
        <p:spPr>
          <a:xfrm flipV="1">
            <a:off x="7557435" y="2785616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AA4CD-DD48-324E-B7C1-B6BF3399F9A5}"/>
              </a:ext>
            </a:extLst>
          </p:cNvPr>
          <p:cNvCxnSpPr>
            <a:cxnSpLocks/>
          </p:cNvCxnSpPr>
          <p:nvPr/>
        </p:nvCxnSpPr>
        <p:spPr>
          <a:xfrm flipV="1">
            <a:off x="8043467" y="2785616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0B7A46-D7AE-1A45-9DB3-07E995FDAA3C}"/>
              </a:ext>
            </a:extLst>
          </p:cNvPr>
          <p:cNvCxnSpPr>
            <a:cxnSpLocks/>
          </p:cNvCxnSpPr>
          <p:nvPr/>
        </p:nvCxnSpPr>
        <p:spPr>
          <a:xfrm flipV="1">
            <a:off x="7557435" y="3711003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45DB1D-BDC1-8E47-8A60-8DA0BB17A7A7}"/>
              </a:ext>
            </a:extLst>
          </p:cNvPr>
          <p:cNvCxnSpPr>
            <a:cxnSpLocks/>
          </p:cNvCxnSpPr>
          <p:nvPr/>
        </p:nvCxnSpPr>
        <p:spPr>
          <a:xfrm flipV="1">
            <a:off x="8043467" y="3711003"/>
            <a:ext cx="0" cy="546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0433AC-C4B9-A54E-B561-644309BBDC58}"/>
                  </a:ext>
                </a:extLst>
              </p:cNvPr>
              <p:cNvSpPr/>
              <p:nvPr/>
            </p:nvSpPr>
            <p:spPr>
              <a:xfrm>
                <a:off x="7756113" y="3287432"/>
                <a:ext cx="590738" cy="438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0433AC-C4B9-A54E-B561-644309BBD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113" y="3287432"/>
                <a:ext cx="590738" cy="438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ket 24">
            <a:extLst>
              <a:ext uri="{FF2B5EF4-FFF2-40B4-BE49-F238E27FC236}">
                <a16:creationId xmlns:a16="http://schemas.microsoft.com/office/drawing/2014/main" id="{11F50480-0CC7-E34D-B159-C26F764B8B35}"/>
              </a:ext>
            </a:extLst>
          </p:cNvPr>
          <p:cNvSpPr/>
          <p:nvPr/>
        </p:nvSpPr>
        <p:spPr>
          <a:xfrm>
            <a:off x="7113026" y="2519822"/>
            <a:ext cx="304819" cy="1903625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820F4F-2421-2344-9281-01C0ACB5AEFE}"/>
                  </a:ext>
                </a:extLst>
              </p:cNvPr>
              <p:cNvSpPr txBox="1"/>
              <p:nvPr/>
            </p:nvSpPr>
            <p:spPr>
              <a:xfrm>
                <a:off x="8323021" y="3329945"/>
                <a:ext cx="8484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820F4F-2421-2344-9281-01C0ACB5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021" y="3329945"/>
                <a:ext cx="84842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6320475-103B-D14A-A798-D17CAAB9F47C}"/>
                  </a:ext>
                </a:extLst>
              </p:cNvPr>
              <p:cNvSpPr/>
              <p:nvPr/>
            </p:nvSpPr>
            <p:spPr>
              <a:xfrm>
                <a:off x="9227151" y="2801180"/>
                <a:ext cx="590738" cy="438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6320475-103B-D14A-A798-D17CAAB9F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151" y="2801180"/>
                <a:ext cx="590738" cy="4385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ket 27">
            <a:extLst>
              <a:ext uri="{FF2B5EF4-FFF2-40B4-BE49-F238E27FC236}">
                <a16:creationId xmlns:a16="http://schemas.microsoft.com/office/drawing/2014/main" id="{12C1BE9D-B158-5C4C-8828-A7F2CCD88D63}"/>
              </a:ext>
            </a:extLst>
          </p:cNvPr>
          <p:cNvSpPr/>
          <p:nvPr/>
        </p:nvSpPr>
        <p:spPr>
          <a:xfrm rot="10800000">
            <a:off x="10071856" y="2519822"/>
            <a:ext cx="304819" cy="1903624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95222E-3B90-0D42-84F8-78F9AC441EE8}"/>
              </a:ext>
            </a:extLst>
          </p:cNvPr>
          <p:cNvCxnSpPr>
            <a:cxnSpLocks/>
          </p:cNvCxnSpPr>
          <p:nvPr/>
        </p:nvCxnSpPr>
        <p:spPr>
          <a:xfrm flipV="1">
            <a:off x="9507161" y="3195920"/>
            <a:ext cx="0" cy="24413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1AE1BA-27A4-4842-A3E1-F30DE5F5FF7A}"/>
              </a:ext>
            </a:extLst>
          </p:cNvPr>
          <p:cNvCxnSpPr>
            <a:cxnSpLocks/>
          </p:cNvCxnSpPr>
          <p:nvPr/>
        </p:nvCxnSpPr>
        <p:spPr>
          <a:xfrm flipV="1">
            <a:off x="9993193" y="3195920"/>
            <a:ext cx="0" cy="24413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88276B-65AA-3447-9746-183DB7223BE5}"/>
                  </a:ext>
                </a:extLst>
              </p:cNvPr>
              <p:cNvSpPr/>
              <p:nvPr/>
            </p:nvSpPr>
            <p:spPr>
              <a:xfrm>
                <a:off x="9705839" y="2813536"/>
                <a:ext cx="590738" cy="438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88276B-65AA-3447-9746-183DB7223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839" y="2813536"/>
                <a:ext cx="590738" cy="4385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eft Bracket 31">
            <a:extLst>
              <a:ext uri="{FF2B5EF4-FFF2-40B4-BE49-F238E27FC236}">
                <a16:creationId xmlns:a16="http://schemas.microsoft.com/office/drawing/2014/main" id="{C0FE4833-D114-E048-8A60-029E12150A3C}"/>
              </a:ext>
            </a:extLst>
          </p:cNvPr>
          <p:cNvSpPr/>
          <p:nvPr/>
        </p:nvSpPr>
        <p:spPr>
          <a:xfrm>
            <a:off x="9062752" y="2513520"/>
            <a:ext cx="304819" cy="1903625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8E5118-EF4F-844E-AA24-FFB0E7450FCE}"/>
              </a:ext>
            </a:extLst>
          </p:cNvPr>
          <p:cNvCxnSpPr>
            <a:cxnSpLocks/>
          </p:cNvCxnSpPr>
          <p:nvPr/>
        </p:nvCxnSpPr>
        <p:spPr>
          <a:xfrm flipV="1">
            <a:off x="9500837" y="2619892"/>
            <a:ext cx="0" cy="24413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810382-1311-104D-8581-BDA06BE1C26B}"/>
              </a:ext>
            </a:extLst>
          </p:cNvPr>
          <p:cNvCxnSpPr>
            <a:cxnSpLocks/>
          </p:cNvCxnSpPr>
          <p:nvPr/>
        </p:nvCxnSpPr>
        <p:spPr>
          <a:xfrm flipV="1">
            <a:off x="9986869" y="2619892"/>
            <a:ext cx="0" cy="24413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1330E86-1EF3-4348-9EB2-93960D79FE4C}"/>
                  </a:ext>
                </a:extLst>
              </p:cNvPr>
              <p:cNvSpPr/>
              <p:nvPr/>
            </p:nvSpPr>
            <p:spPr>
              <a:xfrm>
                <a:off x="9237579" y="3775971"/>
                <a:ext cx="590738" cy="438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1330E86-1EF3-4348-9EB2-93960D79F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579" y="3775971"/>
                <a:ext cx="590738" cy="4385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A1B91F-250D-3E4D-9AAD-3A371D276175}"/>
              </a:ext>
            </a:extLst>
          </p:cNvPr>
          <p:cNvCxnSpPr>
            <a:cxnSpLocks/>
          </p:cNvCxnSpPr>
          <p:nvPr/>
        </p:nvCxnSpPr>
        <p:spPr>
          <a:xfrm flipV="1">
            <a:off x="9517589" y="4160320"/>
            <a:ext cx="0" cy="24413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F68F1D-11E2-F547-A57D-D4CBD5D921DD}"/>
              </a:ext>
            </a:extLst>
          </p:cNvPr>
          <p:cNvCxnSpPr>
            <a:cxnSpLocks/>
          </p:cNvCxnSpPr>
          <p:nvPr/>
        </p:nvCxnSpPr>
        <p:spPr>
          <a:xfrm flipV="1">
            <a:off x="10003621" y="4160320"/>
            <a:ext cx="0" cy="24413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F4B4586-695A-0947-B800-0FA51F6056D7}"/>
                  </a:ext>
                </a:extLst>
              </p:cNvPr>
              <p:cNvSpPr/>
              <p:nvPr/>
            </p:nvSpPr>
            <p:spPr>
              <a:xfrm>
                <a:off x="9716267" y="3788327"/>
                <a:ext cx="590738" cy="438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F4B4586-695A-0947-B800-0FA51F605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267" y="3788327"/>
                <a:ext cx="590738" cy="4385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50F5F0-F98F-C745-9B78-E884567DCBEB}"/>
              </a:ext>
            </a:extLst>
          </p:cNvPr>
          <p:cNvCxnSpPr>
            <a:cxnSpLocks/>
          </p:cNvCxnSpPr>
          <p:nvPr/>
        </p:nvCxnSpPr>
        <p:spPr>
          <a:xfrm flipV="1">
            <a:off x="9511265" y="3605074"/>
            <a:ext cx="0" cy="24413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EF0BF5D-F223-2B45-85F6-E82BC7E89318}"/>
              </a:ext>
            </a:extLst>
          </p:cNvPr>
          <p:cNvCxnSpPr>
            <a:cxnSpLocks/>
          </p:cNvCxnSpPr>
          <p:nvPr/>
        </p:nvCxnSpPr>
        <p:spPr>
          <a:xfrm flipV="1">
            <a:off x="9997297" y="3605074"/>
            <a:ext cx="0" cy="24413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F1A0FF-DC21-9346-B742-D276A032D7A0}"/>
              </a:ext>
            </a:extLst>
          </p:cNvPr>
          <p:cNvCxnSpPr>
            <a:cxnSpLocks/>
          </p:cNvCxnSpPr>
          <p:nvPr/>
        </p:nvCxnSpPr>
        <p:spPr>
          <a:xfrm>
            <a:off x="9130997" y="3529489"/>
            <a:ext cx="116558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8FBD78-82C7-5440-86D3-1E9F886B4038}"/>
              </a:ext>
            </a:extLst>
          </p:cNvPr>
          <p:cNvCxnSpPr>
            <a:cxnSpLocks/>
          </p:cNvCxnSpPr>
          <p:nvPr/>
        </p:nvCxnSpPr>
        <p:spPr>
          <a:xfrm flipH="1" flipV="1">
            <a:off x="10105276" y="4265898"/>
            <a:ext cx="442850" cy="4349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0642EC62-DE43-DB4A-9409-5923971D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64" y="4156614"/>
            <a:ext cx="2872834" cy="26499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7577635-FF16-4F41-8B41-5AD69585E8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171" y="4150950"/>
            <a:ext cx="2872834" cy="264997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8483FD8-6E10-6740-BD21-02D38F6A0E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1749" y="4468848"/>
            <a:ext cx="2668332" cy="23790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7C8FF62-F63E-154B-8EDD-804DEAEF4B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70081" y="4465606"/>
            <a:ext cx="2668332" cy="2379093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57A0BA-711A-5D48-908E-BD95D94E074B}"/>
              </a:ext>
            </a:extLst>
          </p:cNvPr>
          <p:cNvCxnSpPr>
            <a:cxnSpLocks/>
          </p:cNvCxnSpPr>
          <p:nvPr/>
        </p:nvCxnSpPr>
        <p:spPr>
          <a:xfrm flipV="1">
            <a:off x="8530339" y="4291220"/>
            <a:ext cx="905466" cy="5561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CAD3CB2-0F93-754D-88AC-01A61A9763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1749" y="-207661"/>
            <a:ext cx="2672405" cy="238272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469663E-5832-CD49-A0AC-6213B9526CAD}"/>
              </a:ext>
            </a:extLst>
          </p:cNvPr>
          <p:cNvCxnSpPr>
            <a:cxnSpLocks/>
          </p:cNvCxnSpPr>
          <p:nvPr/>
        </p:nvCxnSpPr>
        <p:spPr>
          <a:xfrm>
            <a:off x="8464973" y="2038073"/>
            <a:ext cx="860560" cy="590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EBA0F00D-BE0C-C148-9F84-763444007E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0393" y="-129055"/>
            <a:ext cx="2672405" cy="2382724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B4ACD1-B263-E64F-A326-913582593B8E}"/>
              </a:ext>
            </a:extLst>
          </p:cNvPr>
          <p:cNvCxnSpPr>
            <a:cxnSpLocks/>
          </p:cNvCxnSpPr>
          <p:nvPr/>
        </p:nvCxnSpPr>
        <p:spPr>
          <a:xfrm flipH="1">
            <a:off x="10071856" y="2311893"/>
            <a:ext cx="331007" cy="31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721A4EF8-74ED-3245-BB62-B9897BAD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F7E9C4-C961-D74D-9F6F-4F84651B5B6D}"/>
                  </a:ext>
                </a:extLst>
              </p:cNvPr>
              <p:cNvSpPr txBox="1"/>
              <p:nvPr/>
            </p:nvSpPr>
            <p:spPr>
              <a:xfrm>
                <a:off x="91914" y="1884946"/>
                <a:ext cx="3625801" cy="407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𝚿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𝒙𝒗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𝒙𝒗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F7E9C4-C961-D74D-9F6F-4F84651B5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4" y="1884946"/>
                <a:ext cx="3625801" cy="4070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2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93FF3-61A9-8447-8924-94A40A6A479F}"/>
              </a:ext>
            </a:extLst>
          </p:cNvPr>
          <p:cNvSpPr txBox="1"/>
          <p:nvPr/>
        </p:nvSpPr>
        <p:spPr>
          <a:xfrm>
            <a:off x="773709" y="3136612"/>
            <a:ext cx="10832324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Run </a:t>
            </a:r>
            <a:r>
              <a:rPr lang="en-US" sz="1600" dirty="0" err="1">
                <a:solidFill>
                  <a:srgbClr val="C00000"/>
                </a:solidFill>
              </a:rPr>
              <a:t>Jupyter</a:t>
            </a:r>
            <a:r>
              <a:rPr lang="en-US" sz="1600" dirty="0">
                <a:solidFill>
                  <a:srgbClr val="C00000"/>
                </a:solidFill>
              </a:rPr>
              <a:t> Notebook 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$WORKSPACE_PATH/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/scripts/</a:t>
            </a:r>
            <a:r>
              <a:rPr lang="en-US" sz="1600" dirty="0" err="1">
                <a:solidFill>
                  <a:srgbClr val="C00000"/>
                </a:solidFill>
              </a:rPr>
              <a:t>generating_data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MassSpringDamper</a:t>
            </a:r>
            <a:r>
              <a:rPr lang="en-US" sz="1600" dirty="0">
                <a:solidFill>
                  <a:srgbClr val="C00000"/>
                </a:solidFill>
              </a:rPr>
              <a:t>/Generate_Data_2_All.ipynb 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for generating PCA training and test data </a:t>
            </a:r>
          </a:p>
        </p:txBody>
      </p:sp>
    </p:spTree>
    <p:extLst>
      <p:ext uri="{BB962C8B-B14F-4D97-AF65-F5344CB8AC3E}">
        <p14:creationId xmlns:p14="http://schemas.microsoft.com/office/powerpoint/2010/main" val="340447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B9D80A-32AF-AC43-A4C0-69BAF5AA1254}"/>
                  </a:ext>
                </a:extLst>
              </p:cNvPr>
              <p:cNvSpPr txBox="1"/>
              <p:nvPr/>
            </p:nvSpPr>
            <p:spPr>
              <a:xfrm>
                <a:off x="1793294" y="2802707"/>
                <a:ext cx="24522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FNN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v’s Modes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B9D80A-32AF-AC43-A4C0-69BAF5AA1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294" y="2802707"/>
                <a:ext cx="2452210" cy="338554"/>
              </a:xfrm>
              <a:prstGeom prst="rect">
                <a:avLst/>
              </a:prstGeom>
              <a:blipFill>
                <a:blip r:embed="rId2"/>
                <a:stretch>
                  <a:fillRect l="-1546" t="-3571" r="-515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79A3B7-89A9-114D-90CD-7526AB935ADE}"/>
              </a:ext>
            </a:extLst>
          </p:cNvPr>
          <p:cNvSpPr/>
          <p:nvPr/>
        </p:nvSpPr>
        <p:spPr>
          <a:xfrm>
            <a:off x="1995115" y="3158482"/>
            <a:ext cx="371197" cy="939383"/>
          </a:xfrm>
          <a:prstGeom prst="roundRect">
            <a:avLst>
              <a:gd name="adj" fmla="val 1859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AD384C-A633-C041-ADA4-154164AA2E07}"/>
              </a:ext>
            </a:extLst>
          </p:cNvPr>
          <p:cNvSpPr/>
          <p:nvPr/>
        </p:nvSpPr>
        <p:spPr>
          <a:xfrm>
            <a:off x="2552505" y="3158617"/>
            <a:ext cx="371197" cy="939383"/>
          </a:xfrm>
          <a:prstGeom prst="roundRect">
            <a:avLst>
              <a:gd name="adj" fmla="val 1859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9A219A-E245-B549-9CD1-FC798F08BD34}"/>
              </a:ext>
            </a:extLst>
          </p:cNvPr>
          <p:cNvSpPr/>
          <p:nvPr/>
        </p:nvSpPr>
        <p:spPr>
          <a:xfrm>
            <a:off x="3109895" y="3158510"/>
            <a:ext cx="371197" cy="939383"/>
          </a:xfrm>
          <a:prstGeom prst="roundRect">
            <a:avLst>
              <a:gd name="adj" fmla="val 1859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2F8682-8392-5349-91DB-A124B5BA7F65}"/>
              </a:ext>
            </a:extLst>
          </p:cNvPr>
          <p:cNvSpPr/>
          <p:nvPr/>
        </p:nvSpPr>
        <p:spPr>
          <a:xfrm>
            <a:off x="3670099" y="3159059"/>
            <a:ext cx="371197" cy="939383"/>
          </a:xfrm>
          <a:prstGeom prst="roundRect">
            <a:avLst>
              <a:gd name="adj" fmla="val 1859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2, Linear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558BB2-9EB0-544A-B1A1-04A4C3142F8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352394" y="3510023"/>
            <a:ext cx="473348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A9A485-84D3-6544-A05F-95AAA96DDD72}"/>
              </a:ext>
            </a:extLst>
          </p:cNvPr>
          <p:cNvCxnSpPr>
            <a:cxnSpLocks/>
          </p:cNvCxnSpPr>
          <p:nvPr/>
        </p:nvCxnSpPr>
        <p:spPr>
          <a:xfrm flipV="1">
            <a:off x="4222411" y="3119079"/>
            <a:ext cx="482849" cy="39094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BAC561-BCF9-EF45-8B5C-765D147C480B}"/>
              </a:ext>
            </a:extLst>
          </p:cNvPr>
          <p:cNvCxnSpPr>
            <a:cxnSpLocks/>
          </p:cNvCxnSpPr>
          <p:nvPr/>
        </p:nvCxnSpPr>
        <p:spPr>
          <a:xfrm>
            <a:off x="4222411" y="3510023"/>
            <a:ext cx="489903" cy="43106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C77BA1-A983-8F49-B30B-009706D31C9C}"/>
                  </a:ext>
                </a:extLst>
              </p:cNvPr>
              <p:cNvSpPr/>
              <p:nvPr/>
            </p:nvSpPr>
            <p:spPr>
              <a:xfrm>
                <a:off x="867639" y="3244554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C77BA1-A983-8F49-B30B-009706D31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39" y="3244554"/>
                <a:ext cx="484755" cy="530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38947CE-077A-A841-A5B3-1660E6BF2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70" y="2097774"/>
            <a:ext cx="3268462" cy="3273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49F1C9-5E53-B940-8B52-2299DE9D0097}"/>
                  </a:ext>
                </a:extLst>
              </p:cNvPr>
              <p:cNvSpPr txBox="1"/>
              <p:nvPr/>
            </p:nvSpPr>
            <p:spPr>
              <a:xfrm>
                <a:off x="8024037" y="3307120"/>
                <a:ext cx="339426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Fitted the modes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𝑋𝑉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one</a:t>
                </a:r>
              </a:p>
              <a:p>
                <a:pPr algn="ctr"/>
                <a:r>
                  <a:rPr lang="en-US" dirty="0"/>
                  <a:t>feed-forward neural network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49F1C9-5E53-B940-8B52-2299DE9D0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037" y="3307120"/>
                <a:ext cx="3394263" cy="923330"/>
              </a:xfrm>
              <a:prstGeom prst="rect">
                <a:avLst/>
              </a:prstGeom>
              <a:blipFill>
                <a:blip r:embed="rId5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72BA243-92C7-E74B-BA09-CDFB8707B128}"/>
              </a:ext>
            </a:extLst>
          </p:cNvPr>
          <p:cNvSpPr/>
          <p:nvPr/>
        </p:nvSpPr>
        <p:spPr>
          <a:xfrm>
            <a:off x="1825742" y="2814092"/>
            <a:ext cx="2396669" cy="1391861"/>
          </a:xfrm>
          <a:prstGeom prst="roundRect">
            <a:avLst>
              <a:gd name="adj" fmla="val 11873"/>
            </a:avLst>
          </a:prstGeom>
          <a:solidFill>
            <a:schemeClr val="accent4">
              <a:lumMod val="75000"/>
              <a:alpha val="20000"/>
            </a:scheme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75F4D-225A-C94C-80CD-640AA461B66D}"/>
              </a:ext>
            </a:extLst>
          </p:cNvPr>
          <p:cNvSpPr txBox="1"/>
          <p:nvPr/>
        </p:nvSpPr>
        <p:spPr>
          <a:xfrm>
            <a:off x="559397" y="1399672"/>
            <a:ext cx="10621049" cy="31085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4: PCA-based </a:t>
            </a:r>
            <a:r>
              <a:rPr lang="en-US" sz="1600" b="1" u="sng" dirty="0" err="1">
                <a:solidFill>
                  <a:srgbClr val="C00000"/>
                </a:solidFill>
              </a:rPr>
              <a:t>interpreation</a:t>
            </a:r>
            <a:r>
              <a:rPr lang="en-US" sz="1600" b="1" u="sng" dirty="0">
                <a:solidFill>
                  <a:srgbClr val="C00000"/>
                </a:solidFill>
              </a:rPr>
              <a:t> of </a:t>
            </a:r>
            <a:r>
              <a:rPr lang="en-US" sz="1600" b="1" u="sng" dirty="0" err="1">
                <a:solidFill>
                  <a:srgbClr val="C00000"/>
                </a:solidFill>
              </a:rPr>
              <a:t>DeepONets</a:t>
            </a:r>
            <a:r>
              <a:rPr lang="en-US" sz="1600" b="1" u="sng" dirty="0">
                <a:solidFill>
                  <a:srgbClr val="C00000"/>
                </a:solidFill>
              </a:rPr>
              <a:t> – Shared Trunk: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600" b="1" u="sng" dirty="0">
                <a:solidFill>
                  <a:srgbClr val="C00000"/>
                </a:solidFill>
              </a:rPr>
              <a:t>Part 1: Train the Trunk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/input/PCA/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/FNN/Trunk/TestCase4_Part1/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4.2.1.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../input/”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/scripts/postprocessing/PCA/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/FNN/</a:t>
            </a:r>
            <a:r>
              <a:rPr lang="en-US" sz="1200" dirty="0" err="1">
                <a:solidFill>
                  <a:srgbClr val="C00000"/>
                </a:solidFill>
              </a:rPr>
              <a:t>Predict_FNN_Trunk.ipynb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4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93FF3-61A9-8447-8924-94A40A6A479F}"/>
              </a:ext>
            </a:extLst>
          </p:cNvPr>
          <p:cNvSpPr txBox="1"/>
          <p:nvPr/>
        </p:nvSpPr>
        <p:spPr>
          <a:xfrm>
            <a:off x="773709" y="3136612"/>
            <a:ext cx="10508518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Run </a:t>
            </a:r>
            <a:r>
              <a:rPr lang="en-US" sz="1600" dirty="0" err="1">
                <a:solidFill>
                  <a:srgbClr val="C00000"/>
                </a:solidFill>
              </a:rPr>
              <a:t>Jupyter</a:t>
            </a:r>
            <a:r>
              <a:rPr lang="en-US" sz="1600" dirty="0">
                <a:solidFill>
                  <a:srgbClr val="C00000"/>
                </a:solidFill>
              </a:rPr>
              <a:t> Notebook 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$WORKSPACE_PATH/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/scripts/</a:t>
            </a:r>
            <a:r>
              <a:rPr lang="en-US" sz="1600" dirty="0" err="1">
                <a:solidFill>
                  <a:srgbClr val="C00000"/>
                </a:solidFill>
              </a:rPr>
              <a:t>generating_data</a:t>
            </a:r>
            <a:r>
              <a:rPr lang="en-US" sz="1600" dirty="0">
                <a:solidFill>
                  <a:srgbClr val="C00000"/>
                </a:solidFill>
              </a:rPr>
              <a:t>/</a:t>
            </a:r>
            <a:r>
              <a:rPr lang="en-US" sz="1600" dirty="0" err="1">
                <a:solidFill>
                  <a:srgbClr val="C00000"/>
                </a:solidFill>
              </a:rPr>
              <a:t>MassSpringDamper</a:t>
            </a:r>
            <a:r>
              <a:rPr lang="en-US" sz="1600" dirty="0">
                <a:solidFill>
                  <a:srgbClr val="C00000"/>
                </a:solidFill>
              </a:rPr>
              <a:t>/Generate_Data_1.ipynb 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for generating training and test data</a:t>
            </a:r>
          </a:p>
        </p:txBody>
      </p:sp>
    </p:spTree>
    <p:extLst>
      <p:ext uri="{BB962C8B-B14F-4D97-AF65-F5344CB8AC3E}">
        <p14:creationId xmlns:p14="http://schemas.microsoft.com/office/powerpoint/2010/main" val="19181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9C45FD-9D2F-BA46-8321-A3EC0C6C1AE5}"/>
                  </a:ext>
                </a:extLst>
              </p:cNvPr>
              <p:cNvSpPr txBox="1"/>
              <p:nvPr/>
            </p:nvSpPr>
            <p:spPr>
              <a:xfrm>
                <a:off x="1839844" y="1413033"/>
                <a:ext cx="24604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FNN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’s Coefficients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9C45FD-9D2F-BA46-8321-A3EC0C6C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844" y="1413033"/>
                <a:ext cx="2460417" cy="338554"/>
              </a:xfrm>
              <a:prstGeom prst="rect">
                <a:avLst/>
              </a:prstGeom>
              <a:blipFill>
                <a:blip r:embed="rId2"/>
                <a:stretch>
                  <a:fillRect l="-1026" t="-7407" r="-51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2A2762-3408-0047-A8E5-66F80C108E11}"/>
                  </a:ext>
                </a:extLst>
              </p:cNvPr>
              <p:cNvSpPr txBox="1"/>
              <p:nvPr/>
            </p:nvSpPr>
            <p:spPr>
              <a:xfrm>
                <a:off x="1834034" y="4499206"/>
                <a:ext cx="24636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FNN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’s Coefficients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2A2762-3408-0047-A8E5-66F80C108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34" y="4499206"/>
                <a:ext cx="2463623" cy="338554"/>
              </a:xfrm>
              <a:prstGeom prst="rect">
                <a:avLst/>
              </a:prstGeom>
              <a:blipFill>
                <a:blip r:embed="rId3"/>
                <a:stretch>
                  <a:fillRect l="-1026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D15BE8-76DB-654A-A76D-98508FB7C8C9}"/>
              </a:ext>
            </a:extLst>
          </p:cNvPr>
          <p:cNvSpPr/>
          <p:nvPr/>
        </p:nvSpPr>
        <p:spPr>
          <a:xfrm>
            <a:off x="2006283" y="1758026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88F351A-22E5-F74F-8CBD-0B07897955B1}"/>
              </a:ext>
            </a:extLst>
          </p:cNvPr>
          <p:cNvSpPr/>
          <p:nvPr/>
        </p:nvSpPr>
        <p:spPr>
          <a:xfrm>
            <a:off x="2563673" y="1758161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129FECD-B1B1-F649-961C-15487EDF7DD3}"/>
              </a:ext>
            </a:extLst>
          </p:cNvPr>
          <p:cNvSpPr/>
          <p:nvPr/>
        </p:nvSpPr>
        <p:spPr>
          <a:xfrm>
            <a:off x="3121063" y="1758054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243BBC3-1CBE-DE45-9538-5EFC286310CD}"/>
              </a:ext>
            </a:extLst>
          </p:cNvPr>
          <p:cNvSpPr/>
          <p:nvPr/>
        </p:nvSpPr>
        <p:spPr>
          <a:xfrm>
            <a:off x="3681267" y="1758603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rgbClr val="1908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2, Linear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B74417-531D-1947-9550-C72598C3D96A}"/>
              </a:ext>
            </a:extLst>
          </p:cNvPr>
          <p:cNvSpPr/>
          <p:nvPr/>
        </p:nvSpPr>
        <p:spPr>
          <a:xfrm>
            <a:off x="2000473" y="4827664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241E5A9-6D93-B649-AD21-E7C2C35C2B22}"/>
              </a:ext>
            </a:extLst>
          </p:cNvPr>
          <p:cNvSpPr/>
          <p:nvPr/>
        </p:nvSpPr>
        <p:spPr>
          <a:xfrm>
            <a:off x="2557863" y="4833661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F683AA-E8C2-F74C-8EE0-F0AF15910906}"/>
              </a:ext>
            </a:extLst>
          </p:cNvPr>
          <p:cNvSpPr/>
          <p:nvPr/>
        </p:nvSpPr>
        <p:spPr>
          <a:xfrm>
            <a:off x="3115253" y="4833554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F418CF-2917-BE4E-BB86-4D8C73FF864B}"/>
              </a:ext>
            </a:extLst>
          </p:cNvPr>
          <p:cNvSpPr/>
          <p:nvPr/>
        </p:nvSpPr>
        <p:spPr>
          <a:xfrm>
            <a:off x="3675457" y="4834103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A09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2, Linear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5C9D86-B24D-D04F-BBB0-5FE3A194B7E0}"/>
              </a:ext>
            </a:extLst>
          </p:cNvPr>
          <p:cNvCxnSpPr>
            <a:cxnSpLocks/>
          </p:cNvCxnSpPr>
          <p:nvPr/>
        </p:nvCxnSpPr>
        <p:spPr>
          <a:xfrm flipV="1">
            <a:off x="4248306" y="1718623"/>
            <a:ext cx="468122" cy="39094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9CAB69-BBB6-CF4F-8D47-544070D746EE}"/>
              </a:ext>
            </a:extLst>
          </p:cNvPr>
          <p:cNvCxnSpPr>
            <a:cxnSpLocks/>
          </p:cNvCxnSpPr>
          <p:nvPr/>
        </p:nvCxnSpPr>
        <p:spPr>
          <a:xfrm>
            <a:off x="4248306" y="2109567"/>
            <a:ext cx="475176" cy="43106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1B6B5B-F031-1D4B-AD29-FB45B8CFDE30}"/>
              </a:ext>
            </a:extLst>
          </p:cNvPr>
          <p:cNvCxnSpPr>
            <a:cxnSpLocks/>
          </p:cNvCxnSpPr>
          <p:nvPr/>
        </p:nvCxnSpPr>
        <p:spPr>
          <a:xfrm flipV="1">
            <a:off x="4242495" y="4764675"/>
            <a:ext cx="479558" cy="41920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F453CD-6367-914A-971C-C4A89ACC82E8}"/>
              </a:ext>
            </a:extLst>
          </p:cNvPr>
          <p:cNvCxnSpPr>
            <a:cxnSpLocks/>
          </p:cNvCxnSpPr>
          <p:nvPr/>
        </p:nvCxnSpPr>
        <p:spPr>
          <a:xfrm>
            <a:off x="4242495" y="5183879"/>
            <a:ext cx="486612" cy="40280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AD2C3F-064C-D840-BE2E-30712CE85C8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367793" y="1804175"/>
            <a:ext cx="477862" cy="30539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8A5B0A-EF8A-6E4F-A522-3AFB8B1FF751}"/>
                  </a:ext>
                </a:extLst>
              </p:cNvPr>
              <p:cNvSpPr/>
              <p:nvPr/>
            </p:nvSpPr>
            <p:spPr>
              <a:xfrm>
                <a:off x="883038" y="1538706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8A5B0A-EF8A-6E4F-A522-3AFB8B1FF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38" y="1538706"/>
                <a:ext cx="484755" cy="530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7C576EA-75B2-1A4B-91A5-4C18E0D95D73}"/>
                  </a:ext>
                </a:extLst>
              </p:cNvPr>
              <p:cNvSpPr/>
              <p:nvPr/>
            </p:nvSpPr>
            <p:spPr>
              <a:xfrm>
                <a:off x="879461" y="2157778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7C576EA-75B2-1A4B-91A5-4C18E0D95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" y="2157778"/>
                <a:ext cx="484755" cy="530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DFE1CA-9E1D-984C-8127-00AEC03D41AC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64216" y="2109567"/>
            <a:ext cx="481439" cy="31368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ED69EC-D711-CD46-ADB9-F91D7B8C489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361983" y="4888945"/>
            <a:ext cx="477861" cy="29493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4D94E72-DEEB-9041-BB4F-D325D4ADF71D}"/>
                  </a:ext>
                </a:extLst>
              </p:cNvPr>
              <p:cNvSpPr/>
              <p:nvPr/>
            </p:nvSpPr>
            <p:spPr>
              <a:xfrm>
                <a:off x="877228" y="4623476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4D94E72-DEEB-9041-BB4F-D325D4ADF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4623476"/>
                <a:ext cx="484755" cy="530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114B27-52A4-C542-B4BF-2F1FD3C3AB4F}"/>
                  </a:ext>
                </a:extLst>
              </p:cNvPr>
              <p:cNvSpPr/>
              <p:nvPr/>
            </p:nvSpPr>
            <p:spPr>
              <a:xfrm>
                <a:off x="873651" y="5242548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114B27-52A4-C542-B4BF-2F1FD3C3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1" y="5242548"/>
                <a:ext cx="484755" cy="530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A696BC-F97C-AD4B-AB24-EA9D50E6C7E0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358406" y="5183879"/>
            <a:ext cx="481438" cy="324138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CE463E-40D2-7E43-B240-47BEE082D817}"/>
              </a:ext>
            </a:extLst>
          </p:cNvPr>
          <p:cNvSpPr/>
          <p:nvPr/>
        </p:nvSpPr>
        <p:spPr>
          <a:xfrm>
            <a:off x="1845655" y="1413636"/>
            <a:ext cx="2402651" cy="1391861"/>
          </a:xfrm>
          <a:prstGeom prst="roundRect">
            <a:avLst>
              <a:gd name="adj" fmla="val 11873"/>
            </a:avLst>
          </a:prstGeom>
          <a:solidFill>
            <a:srgbClr val="DD3232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1D06A2-32E9-B245-BB53-6DBCEB34F00C}"/>
              </a:ext>
            </a:extLst>
          </p:cNvPr>
          <p:cNvSpPr/>
          <p:nvPr/>
        </p:nvSpPr>
        <p:spPr>
          <a:xfrm>
            <a:off x="1839844" y="4487948"/>
            <a:ext cx="2402651" cy="1391861"/>
          </a:xfrm>
          <a:prstGeom prst="roundRect">
            <a:avLst>
              <a:gd name="adj" fmla="val 11873"/>
            </a:avLst>
          </a:prstGeom>
          <a:solidFill>
            <a:srgbClr val="1908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A640C6F-E9A2-EB41-81D4-5D0D6FA45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2116" y="3953540"/>
            <a:ext cx="3007584" cy="2706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FDEFFA-8C54-4441-95F6-08C91C259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4978" y="1055317"/>
            <a:ext cx="3000531" cy="2700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BF0201-5BE1-704E-9CCB-4D6644FEE3B6}"/>
                  </a:ext>
                </a:extLst>
              </p:cNvPr>
              <p:cNvSpPr txBox="1"/>
              <p:nvPr/>
            </p:nvSpPr>
            <p:spPr>
              <a:xfrm>
                <a:off x="7846042" y="3480741"/>
                <a:ext cx="375025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Fitted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 components</a:t>
                </a:r>
                <a:br>
                  <a:rPr lang="en-US" dirty="0"/>
                </a:br>
                <a:r>
                  <a:rPr lang="en-US" dirty="0"/>
                  <a:t>with two independent </a:t>
                </a:r>
              </a:p>
              <a:p>
                <a:pPr algn="ctr"/>
                <a:r>
                  <a:rPr lang="en-US" dirty="0"/>
                  <a:t>feed-forward neural networks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BF0201-5BE1-704E-9CCB-4D6644FEE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42" y="3480741"/>
                <a:ext cx="3750258" cy="923330"/>
              </a:xfrm>
              <a:prstGeom prst="rect">
                <a:avLst/>
              </a:prstGeom>
              <a:blipFill>
                <a:blip r:embed="rId10"/>
                <a:stretch>
                  <a:fillRect l="-676" t="-2740" r="-1014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0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75F4D-225A-C94C-80CD-640AA461B66D}"/>
              </a:ext>
            </a:extLst>
          </p:cNvPr>
          <p:cNvSpPr txBox="1"/>
          <p:nvPr/>
        </p:nvSpPr>
        <p:spPr>
          <a:xfrm>
            <a:off x="559397" y="1399672"/>
            <a:ext cx="11249746" cy="36625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4: PCA-based </a:t>
            </a:r>
            <a:r>
              <a:rPr lang="en-US" sz="1600" b="1" u="sng" dirty="0" err="1">
                <a:solidFill>
                  <a:srgbClr val="C00000"/>
                </a:solidFill>
              </a:rPr>
              <a:t>interpreation</a:t>
            </a:r>
            <a:r>
              <a:rPr lang="en-US" sz="1600" b="1" u="sng" dirty="0">
                <a:solidFill>
                  <a:srgbClr val="C00000"/>
                </a:solidFill>
              </a:rPr>
              <a:t> of </a:t>
            </a:r>
            <a:r>
              <a:rPr lang="en-US" sz="1600" b="1" u="sng" dirty="0" err="1">
                <a:solidFill>
                  <a:srgbClr val="C00000"/>
                </a:solidFill>
              </a:rPr>
              <a:t>DeepONets</a:t>
            </a:r>
            <a:r>
              <a:rPr lang="en-US" sz="1600" b="1" u="sng" dirty="0">
                <a:solidFill>
                  <a:srgbClr val="C00000"/>
                </a:solidFill>
              </a:rPr>
              <a:t> – Shared Trunk: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600" b="1" u="sng" dirty="0">
                <a:solidFill>
                  <a:srgbClr val="C00000"/>
                </a:solidFill>
              </a:rPr>
              <a:t>Parts II and III: Train Branches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/input/PCA/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/FNN/Branch/TestCase4_Part2/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4.2.1.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../input/”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/scripts/postprocessing/PCA/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/FNN/</a:t>
            </a:r>
            <a:r>
              <a:rPr lang="en-US" sz="1200" dirty="0" err="1">
                <a:solidFill>
                  <a:srgbClr val="C00000"/>
                </a:solidFill>
              </a:rPr>
              <a:t>Predict_FNN_Branch.ipynb</a:t>
            </a:r>
            <a:endParaRPr lang="en-US" sz="1200" dirty="0">
              <a:solidFill>
                <a:srgbClr val="C00000"/>
              </a:solidFill>
            </a:endParaRPr>
          </a:p>
          <a:p>
            <a:endParaRPr lang="en-US" sz="1200" b="1" u="sng" dirty="0">
              <a:solidFill>
                <a:srgbClr val="C00000"/>
              </a:solidFill>
            </a:endParaRPr>
          </a:p>
          <a:p>
            <a:endParaRPr lang="en-US" sz="12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REPEAT for the second Branch (i.e.,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/input/PCA/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/FNN/Branch/TestCase4_Part3/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6009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7D9986-FBEF-954E-B88D-DD9141AB190E}"/>
                  </a:ext>
                </a:extLst>
              </p:cNvPr>
              <p:cNvSpPr txBox="1"/>
              <p:nvPr/>
            </p:nvSpPr>
            <p:spPr>
              <a:xfrm>
                <a:off x="1299130" y="4951475"/>
                <a:ext cx="25255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FNN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’s Modes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7D9986-FBEF-954E-B88D-DD9141AB1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30" y="4951475"/>
                <a:ext cx="2525563" cy="338554"/>
              </a:xfrm>
              <a:prstGeom prst="rect">
                <a:avLst/>
              </a:prstGeom>
              <a:blipFill>
                <a:blip r:embed="rId3"/>
                <a:stretch>
                  <a:fillRect l="-1508" t="-3571" r="-50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6EB991-E964-0242-BAEA-678DB9444DE4}"/>
                  </a:ext>
                </a:extLst>
              </p:cNvPr>
              <p:cNvSpPr txBox="1"/>
              <p:nvPr/>
            </p:nvSpPr>
            <p:spPr>
              <a:xfrm>
                <a:off x="1554651" y="1087900"/>
                <a:ext cx="20420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FNN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’s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Coeff.s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6EB991-E964-0242-BAEA-678DB9444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651" y="1087900"/>
                <a:ext cx="2042097" cy="338554"/>
              </a:xfrm>
              <a:prstGeom prst="rect">
                <a:avLst/>
              </a:prstGeom>
              <a:blipFill>
                <a:blip r:embed="rId4"/>
                <a:stretch>
                  <a:fillRect l="-1235" t="-3571" r="-61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CDBA45-ECD4-E845-865B-C2499EB46F40}"/>
                  </a:ext>
                </a:extLst>
              </p:cNvPr>
              <p:cNvSpPr txBox="1"/>
              <p:nvPr/>
            </p:nvSpPr>
            <p:spPr>
              <a:xfrm>
                <a:off x="1514739" y="2793197"/>
                <a:ext cx="20939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FNN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’s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Coeff.s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CDBA45-ECD4-E845-865B-C2499EB46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39" y="2793197"/>
                <a:ext cx="2093907" cy="338554"/>
              </a:xfrm>
              <a:prstGeom prst="rect">
                <a:avLst/>
              </a:prstGeom>
              <a:blipFill>
                <a:blip r:embed="rId5"/>
                <a:stretch>
                  <a:fillRect l="-1807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D27D8B-3F32-0C4C-BA86-26FB578DE4E9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91756" y="1803636"/>
            <a:ext cx="546154" cy="539423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B3EAAE-3ECA-4B41-9E33-CD002FF7B9E4}"/>
              </a:ext>
            </a:extLst>
          </p:cNvPr>
          <p:cNvSpPr/>
          <p:nvPr/>
        </p:nvSpPr>
        <p:spPr>
          <a:xfrm>
            <a:off x="1543748" y="1438072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C3D497-F904-5148-ABE7-ABD79C12F4E8}"/>
              </a:ext>
            </a:extLst>
          </p:cNvPr>
          <p:cNvSpPr/>
          <p:nvPr/>
        </p:nvSpPr>
        <p:spPr>
          <a:xfrm>
            <a:off x="2101138" y="1444069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6F75FC-312F-2E49-8ECA-B6ADFDEFB5E1}"/>
              </a:ext>
            </a:extLst>
          </p:cNvPr>
          <p:cNvSpPr/>
          <p:nvPr/>
        </p:nvSpPr>
        <p:spPr>
          <a:xfrm>
            <a:off x="2658528" y="1443962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D33ED7-5628-DE40-A5E6-26528AD48A50}"/>
              </a:ext>
            </a:extLst>
          </p:cNvPr>
          <p:cNvSpPr/>
          <p:nvPr/>
        </p:nvSpPr>
        <p:spPr>
          <a:xfrm>
            <a:off x="3218732" y="1444511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DD32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2, Linear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A959FB8-7906-4144-B381-870D1BD4FBDB}"/>
              </a:ext>
            </a:extLst>
          </p:cNvPr>
          <p:cNvSpPr/>
          <p:nvPr/>
        </p:nvSpPr>
        <p:spPr>
          <a:xfrm>
            <a:off x="1541672" y="3142026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96C0F6-1C25-424E-8E07-6F5910BD1326}"/>
              </a:ext>
            </a:extLst>
          </p:cNvPr>
          <p:cNvSpPr/>
          <p:nvPr/>
        </p:nvSpPr>
        <p:spPr>
          <a:xfrm>
            <a:off x="2099062" y="3142161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32EA7E5-CE12-F740-9806-44B7337832F6}"/>
              </a:ext>
            </a:extLst>
          </p:cNvPr>
          <p:cNvSpPr/>
          <p:nvPr/>
        </p:nvSpPr>
        <p:spPr>
          <a:xfrm>
            <a:off x="2656452" y="3142054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291D53-80C7-FE48-9024-CBE94380526C}"/>
              </a:ext>
            </a:extLst>
          </p:cNvPr>
          <p:cNvSpPr/>
          <p:nvPr/>
        </p:nvSpPr>
        <p:spPr>
          <a:xfrm>
            <a:off x="3216656" y="3142603"/>
            <a:ext cx="371197" cy="939383"/>
          </a:xfrm>
          <a:prstGeom prst="roundRect">
            <a:avLst>
              <a:gd name="adj" fmla="val 18592"/>
            </a:avLst>
          </a:prstGeom>
          <a:solidFill>
            <a:srgbClr val="1908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2, Linear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5CAEAF2-F7B2-2540-938A-69F88FD18EE8}"/>
              </a:ext>
            </a:extLst>
          </p:cNvPr>
          <p:cNvSpPr/>
          <p:nvPr/>
        </p:nvSpPr>
        <p:spPr>
          <a:xfrm>
            <a:off x="1539726" y="5290889"/>
            <a:ext cx="371197" cy="939383"/>
          </a:xfrm>
          <a:prstGeom prst="roundRect">
            <a:avLst>
              <a:gd name="adj" fmla="val 1859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AE26CC5-4167-3E48-8EB5-EB73B0C54FEF}"/>
              </a:ext>
            </a:extLst>
          </p:cNvPr>
          <p:cNvSpPr/>
          <p:nvPr/>
        </p:nvSpPr>
        <p:spPr>
          <a:xfrm>
            <a:off x="2097116" y="5296886"/>
            <a:ext cx="371197" cy="939383"/>
          </a:xfrm>
          <a:prstGeom prst="roundRect">
            <a:avLst>
              <a:gd name="adj" fmla="val 1859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4D480F-80BD-7A46-BE22-AD91F9BCF0BD}"/>
              </a:ext>
            </a:extLst>
          </p:cNvPr>
          <p:cNvSpPr/>
          <p:nvPr/>
        </p:nvSpPr>
        <p:spPr>
          <a:xfrm>
            <a:off x="2654506" y="5296779"/>
            <a:ext cx="371197" cy="939383"/>
          </a:xfrm>
          <a:prstGeom prst="roundRect">
            <a:avLst>
              <a:gd name="adj" fmla="val 1859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32, Tanh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71BF0D6-1FD9-A14C-8115-396999B48943}"/>
              </a:ext>
            </a:extLst>
          </p:cNvPr>
          <p:cNvSpPr/>
          <p:nvPr/>
        </p:nvSpPr>
        <p:spPr>
          <a:xfrm>
            <a:off x="3214710" y="5297328"/>
            <a:ext cx="371197" cy="939383"/>
          </a:xfrm>
          <a:prstGeom prst="roundRect">
            <a:avLst>
              <a:gd name="adj" fmla="val 1859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2,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8F692C-EA30-554E-96AB-50982A05C5DC}"/>
                  </a:ext>
                </a:extLst>
              </p:cNvPr>
              <p:cNvSpPr/>
              <p:nvPr/>
            </p:nvSpPr>
            <p:spPr>
              <a:xfrm>
                <a:off x="407001" y="2077590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8F692C-EA30-554E-96AB-50982A05C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01" y="2077590"/>
                <a:ext cx="484755" cy="530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1EB473-2B35-7E4B-8B54-D1CC8684E8BA}"/>
                  </a:ext>
                </a:extLst>
              </p:cNvPr>
              <p:cNvSpPr/>
              <p:nvPr/>
            </p:nvSpPr>
            <p:spPr>
              <a:xfrm>
                <a:off x="403424" y="2696662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1EB473-2B35-7E4B-8B54-D1CC8684E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24" y="2696662"/>
                <a:ext cx="484755" cy="530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0A5A2C4-91EB-6E4E-B7CC-5FE5CF485559}"/>
                  </a:ext>
                </a:extLst>
              </p:cNvPr>
              <p:cNvSpPr/>
              <p:nvPr/>
            </p:nvSpPr>
            <p:spPr>
              <a:xfrm>
                <a:off x="403424" y="5393976"/>
                <a:ext cx="484755" cy="530938"/>
              </a:xfrm>
              <a:prstGeom prst="rect">
                <a:avLst/>
              </a:prstGeom>
              <a:solidFill>
                <a:srgbClr val="0064A8">
                  <a:alpha val="20000"/>
                </a:srgbClr>
              </a:solidFill>
              <a:ln w="12700">
                <a:solidFill>
                  <a:srgbClr val="0364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0A5A2C4-91EB-6E4E-B7CC-5FE5CF485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24" y="5393976"/>
                <a:ext cx="484755" cy="530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364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43A2D0-DE13-834D-A561-1919884FA33C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888179" y="1803636"/>
            <a:ext cx="549731" cy="1158495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E8F0B8-C3B6-4F49-A1D2-ECB377DBC6F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91756" y="2343059"/>
            <a:ext cx="542577" cy="115868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9636B7-5B5D-1846-AD59-E54167F72EE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88179" y="2962131"/>
            <a:ext cx="546154" cy="539609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8608C4-9CD7-3F46-93C5-D825DA851063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88179" y="5657152"/>
            <a:ext cx="476805" cy="2293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92A3E30-AC81-1043-BE39-03D454485E76}"/>
                  </a:ext>
                </a:extLst>
              </p:cNvPr>
              <p:cNvSpPr/>
              <p:nvPr/>
            </p:nvSpPr>
            <p:spPr>
              <a:xfrm>
                <a:off x="4236905" y="1123555"/>
                <a:ext cx="484755" cy="530938"/>
              </a:xfrm>
              <a:prstGeom prst="rect">
                <a:avLst/>
              </a:prstGeom>
              <a:solidFill>
                <a:srgbClr val="DD3232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92A3E30-AC81-1043-BE39-03D454485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905" y="1123555"/>
                <a:ext cx="484755" cy="5309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EF49E43-6A63-6E4C-B836-7BF541A2ECB3}"/>
                  </a:ext>
                </a:extLst>
              </p:cNvPr>
              <p:cNvSpPr/>
              <p:nvPr/>
            </p:nvSpPr>
            <p:spPr>
              <a:xfrm>
                <a:off x="4243959" y="1945561"/>
                <a:ext cx="484755" cy="530938"/>
              </a:xfrm>
              <a:prstGeom prst="rect">
                <a:avLst/>
              </a:prstGeom>
              <a:solidFill>
                <a:srgbClr val="DD3232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EF49E43-6A63-6E4C-B836-7BF541A2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959" y="1945561"/>
                <a:ext cx="484755" cy="5309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8E0194-000D-4D48-8753-C2226B277433}"/>
                  </a:ext>
                </a:extLst>
              </p:cNvPr>
              <p:cNvSpPr/>
              <p:nvPr/>
            </p:nvSpPr>
            <p:spPr>
              <a:xfrm>
                <a:off x="4243959" y="2824799"/>
                <a:ext cx="484755" cy="530938"/>
              </a:xfrm>
              <a:prstGeom prst="rect">
                <a:avLst/>
              </a:prstGeom>
              <a:solidFill>
                <a:srgbClr val="1909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8E0194-000D-4D48-8753-C2226B277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959" y="2824799"/>
                <a:ext cx="484755" cy="530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4032B7-C8D1-2142-8F69-36363BB4C999}"/>
                  </a:ext>
                </a:extLst>
              </p:cNvPr>
              <p:cNvSpPr/>
              <p:nvPr/>
            </p:nvSpPr>
            <p:spPr>
              <a:xfrm>
                <a:off x="4251013" y="3646805"/>
                <a:ext cx="484755" cy="530938"/>
              </a:xfrm>
              <a:prstGeom prst="rect">
                <a:avLst/>
              </a:prstGeom>
              <a:solidFill>
                <a:srgbClr val="190907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4032B7-C8D1-2142-8F69-36363BB4C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013" y="3646805"/>
                <a:ext cx="484755" cy="5309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24CCE6B-1CB7-5345-A09B-417E23C690BC}"/>
                  </a:ext>
                </a:extLst>
              </p:cNvPr>
              <p:cNvSpPr/>
              <p:nvPr/>
            </p:nvSpPr>
            <p:spPr>
              <a:xfrm>
                <a:off x="4261306" y="4962431"/>
                <a:ext cx="484755" cy="530938"/>
              </a:xfrm>
              <a:prstGeom prst="rect">
                <a:avLst/>
              </a:prstGeom>
              <a:solidFill>
                <a:schemeClr val="accent4">
                  <a:lumMod val="75000"/>
                  <a:alpha val="2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24CCE6B-1CB7-5345-A09B-417E23C69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06" y="4962431"/>
                <a:ext cx="484755" cy="530938"/>
              </a:xfrm>
              <a:prstGeom prst="rect">
                <a:avLst/>
              </a:prstGeom>
              <a:blipFill>
                <a:blip r:embed="rId13"/>
                <a:stretch>
                  <a:fillRect l="-5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0C7195-42A2-2B4B-A8F9-477BA8FE6CFA}"/>
                  </a:ext>
                </a:extLst>
              </p:cNvPr>
              <p:cNvSpPr/>
              <p:nvPr/>
            </p:nvSpPr>
            <p:spPr>
              <a:xfrm>
                <a:off x="4268360" y="5784437"/>
                <a:ext cx="484755" cy="530938"/>
              </a:xfrm>
              <a:prstGeom prst="rect">
                <a:avLst/>
              </a:prstGeom>
              <a:solidFill>
                <a:schemeClr val="accent4">
                  <a:lumMod val="75000"/>
                  <a:alpha val="2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0C7195-42A2-2B4B-A8F9-477BA8FE6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60" y="5784437"/>
                <a:ext cx="484755" cy="530938"/>
              </a:xfrm>
              <a:prstGeom prst="rect">
                <a:avLst/>
              </a:prstGeom>
              <a:blipFill>
                <a:blip r:embed="rId14"/>
                <a:stretch>
                  <a:fillRect l="-2500" r="-25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1E68D1-5A83-1E4D-8A9D-25B256845B4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690751" y="1389024"/>
            <a:ext cx="546154" cy="41461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6C916E-AB58-324B-80EE-840460DA4F82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690751" y="1803636"/>
            <a:ext cx="553208" cy="40739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C73EF2-EFAE-8B4A-B68F-87804172FEE9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687174" y="3090268"/>
            <a:ext cx="556785" cy="41147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1E4266-983F-5C45-B681-183CD34E23B8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687174" y="3501740"/>
            <a:ext cx="563839" cy="41053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69F055-AE85-F44E-8C3C-1659A0210972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3683894" y="5227900"/>
            <a:ext cx="577412" cy="41920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159C3B-B59A-0943-BEF5-4DAB86781FC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683894" y="5647104"/>
            <a:ext cx="584466" cy="40280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B4EE23E9-887D-9248-A7AC-4325B783C600}"/>
                  </a:ext>
                </a:extLst>
              </p:cNvPr>
              <p:cNvSpPr/>
              <p:nvPr/>
            </p:nvSpPr>
            <p:spPr>
              <a:xfrm>
                <a:off x="5290946" y="2360745"/>
                <a:ext cx="3025119" cy="1391861"/>
              </a:xfrm>
              <a:prstGeom prst="roundRect">
                <a:avLst>
                  <a:gd name="adj" fmla="val 11873"/>
                </a:avLst>
              </a:prstGeom>
              <a:solidFill>
                <a:srgbClr val="DD3232">
                  <a:alpha val="20000"/>
                </a:srgbClr>
              </a:solidFill>
              <a:ln>
                <a:solidFill>
                  <a:srgbClr val="ACB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Dot Layer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B4EE23E9-887D-9248-A7AC-4325B783C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46" y="2360745"/>
                <a:ext cx="3025119" cy="1391861"/>
              </a:xfrm>
              <a:prstGeom prst="roundRect">
                <a:avLst>
                  <a:gd name="adj" fmla="val 11873"/>
                </a:avLst>
              </a:prstGeom>
              <a:blipFill>
                <a:blip r:embed="rId15"/>
                <a:stretch>
                  <a:fillRect t="-17857" b="-76786"/>
                </a:stretch>
              </a:blipFill>
              <a:ln>
                <a:solidFill>
                  <a:srgbClr val="ACBFE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39AD1577-CFDC-5A49-90F4-8D2533D39F91}"/>
                  </a:ext>
                </a:extLst>
              </p:cNvPr>
              <p:cNvSpPr/>
              <p:nvPr/>
            </p:nvSpPr>
            <p:spPr>
              <a:xfrm>
                <a:off x="5290945" y="3923316"/>
                <a:ext cx="3025119" cy="1391861"/>
              </a:xfrm>
              <a:prstGeom prst="roundRect">
                <a:avLst>
                  <a:gd name="adj" fmla="val 11873"/>
                </a:avLst>
              </a:prstGeom>
              <a:solidFill>
                <a:srgbClr val="190907">
                  <a:alpha val="20000"/>
                </a:srgbClr>
              </a:solidFill>
              <a:ln>
                <a:solidFill>
                  <a:srgbClr val="ACB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Dot Layer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39AD1577-CFDC-5A49-90F4-8D2533D39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45" y="3923316"/>
                <a:ext cx="3025119" cy="1391861"/>
              </a:xfrm>
              <a:prstGeom prst="roundRect">
                <a:avLst>
                  <a:gd name="adj" fmla="val 11873"/>
                </a:avLst>
              </a:prstGeom>
              <a:blipFill>
                <a:blip r:embed="rId16"/>
                <a:stretch>
                  <a:fillRect t="-17857" b="-76786"/>
                </a:stretch>
              </a:blipFill>
              <a:ln>
                <a:solidFill>
                  <a:srgbClr val="ACBFE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B3E9D70-0B0B-A243-99C6-C47E8B843DFC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4721660" y="1389024"/>
            <a:ext cx="569286" cy="166765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A939B-5962-6D44-B22C-711F275F7831}"/>
              </a:ext>
            </a:extLst>
          </p:cNvPr>
          <p:cNvCxnSpPr>
            <a:cxnSpLocks/>
            <a:stCxn id="30" idx="3"/>
            <a:endCxn id="41" idx="1"/>
          </p:cNvCxnSpPr>
          <p:nvPr/>
        </p:nvCxnSpPr>
        <p:spPr>
          <a:xfrm>
            <a:off x="4728714" y="2211030"/>
            <a:ext cx="562232" cy="845646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B0D97F6-8C2F-B94E-A72F-93AE244C4703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4728714" y="3090268"/>
            <a:ext cx="562231" cy="1528979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5D40C2-3965-E146-BD10-7165183D7AF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4735768" y="3912274"/>
            <a:ext cx="555177" cy="706973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E0B0D0-64A2-3247-959C-88A06CBFABF6}"/>
              </a:ext>
            </a:extLst>
          </p:cNvPr>
          <p:cNvCxnSpPr>
            <a:cxnSpLocks/>
            <a:stCxn id="33" idx="3"/>
            <a:endCxn id="42" idx="1"/>
          </p:cNvCxnSpPr>
          <p:nvPr/>
        </p:nvCxnSpPr>
        <p:spPr>
          <a:xfrm flipV="1">
            <a:off x="4746061" y="4619247"/>
            <a:ext cx="544884" cy="608653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FF2741-899A-7845-B088-670BC91DC164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4753115" y="4619247"/>
            <a:ext cx="537830" cy="1430659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4B566F-147E-A844-AF2E-50B8206FF4B4}"/>
              </a:ext>
            </a:extLst>
          </p:cNvPr>
          <p:cNvCxnSpPr>
            <a:cxnSpLocks/>
            <a:stCxn id="41" idx="3"/>
            <a:endCxn id="51" idx="1"/>
          </p:cNvCxnSpPr>
          <p:nvPr/>
        </p:nvCxnSpPr>
        <p:spPr>
          <a:xfrm flipV="1">
            <a:off x="8316065" y="3056675"/>
            <a:ext cx="562232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8D458A-600F-3840-95C3-015DF4C47164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8316064" y="4619246"/>
            <a:ext cx="562232" cy="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EA6C4D6-9F3A-4042-8669-89D7549B8D98}"/>
                  </a:ext>
                </a:extLst>
              </p:cNvPr>
              <p:cNvSpPr/>
              <p:nvPr/>
            </p:nvSpPr>
            <p:spPr>
              <a:xfrm>
                <a:off x="8878297" y="2791206"/>
                <a:ext cx="615109" cy="530938"/>
              </a:xfrm>
              <a:prstGeom prst="rect">
                <a:avLst/>
              </a:prstGeom>
              <a:solidFill>
                <a:srgbClr val="DD323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EA6C4D6-9F3A-4042-8669-89D7549B8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297" y="2791206"/>
                <a:ext cx="615109" cy="530938"/>
              </a:xfrm>
              <a:prstGeom prst="rect">
                <a:avLst/>
              </a:prstGeom>
              <a:blipFill>
                <a:blip r:embed="rId17"/>
                <a:stretch>
                  <a:fillRect r="-4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A105FE0-F432-C443-90E9-B21FF4F1EC6A}"/>
                  </a:ext>
                </a:extLst>
              </p:cNvPr>
              <p:cNvSpPr/>
              <p:nvPr/>
            </p:nvSpPr>
            <p:spPr>
              <a:xfrm>
                <a:off x="8878296" y="4353777"/>
                <a:ext cx="615109" cy="530938"/>
              </a:xfrm>
              <a:prstGeom prst="rect">
                <a:avLst/>
              </a:prstGeom>
              <a:solidFill>
                <a:srgbClr val="190907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  <m: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A105FE0-F432-C443-90E9-B21FF4F1E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296" y="4353777"/>
                <a:ext cx="615109" cy="530938"/>
              </a:xfrm>
              <a:prstGeom prst="rect">
                <a:avLst/>
              </a:prstGeom>
              <a:blipFill>
                <a:blip r:embed="rId18"/>
                <a:stretch>
                  <a:fillRect r="-6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A5C4C0-DB7C-1E4E-91ED-7E21F82815C6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 flipV="1">
            <a:off x="4746061" y="3056676"/>
            <a:ext cx="544885" cy="2171224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88B54D1-EB84-BD42-AE1F-C56DCF369AEE}"/>
              </a:ext>
            </a:extLst>
          </p:cNvPr>
          <p:cNvCxnSpPr>
            <a:cxnSpLocks/>
            <a:stCxn id="34" idx="3"/>
            <a:endCxn id="41" idx="1"/>
          </p:cNvCxnSpPr>
          <p:nvPr/>
        </p:nvCxnSpPr>
        <p:spPr>
          <a:xfrm flipV="1">
            <a:off x="4753115" y="3056676"/>
            <a:ext cx="537831" cy="299323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D93F7FA-54B9-3A45-B2F5-6508F134ED52}"/>
              </a:ext>
            </a:extLst>
          </p:cNvPr>
          <p:cNvSpPr/>
          <p:nvPr/>
        </p:nvSpPr>
        <p:spPr>
          <a:xfrm>
            <a:off x="1434333" y="2805809"/>
            <a:ext cx="2252841" cy="1391861"/>
          </a:xfrm>
          <a:prstGeom prst="roundRect">
            <a:avLst>
              <a:gd name="adj" fmla="val 11873"/>
            </a:avLst>
          </a:prstGeom>
          <a:solidFill>
            <a:srgbClr val="190907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D3F4BD6-5637-2942-977C-FE1CC08A3AB4}"/>
              </a:ext>
            </a:extLst>
          </p:cNvPr>
          <p:cNvSpPr/>
          <p:nvPr/>
        </p:nvSpPr>
        <p:spPr>
          <a:xfrm>
            <a:off x="1437910" y="1107705"/>
            <a:ext cx="2252841" cy="1391861"/>
          </a:xfrm>
          <a:prstGeom prst="roundRect">
            <a:avLst>
              <a:gd name="adj" fmla="val 11873"/>
            </a:avLst>
          </a:prstGeom>
          <a:solidFill>
            <a:srgbClr val="DD3232">
              <a:alpha val="20000"/>
            </a:srgb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472FBC4-DA6E-BB42-B75D-3829DD1A8DFB}"/>
              </a:ext>
            </a:extLst>
          </p:cNvPr>
          <p:cNvSpPr/>
          <p:nvPr/>
        </p:nvSpPr>
        <p:spPr>
          <a:xfrm>
            <a:off x="1364984" y="4961221"/>
            <a:ext cx="2349055" cy="1391861"/>
          </a:xfrm>
          <a:prstGeom prst="roundRect">
            <a:avLst>
              <a:gd name="adj" fmla="val 11873"/>
            </a:avLst>
          </a:prstGeom>
          <a:solidFill>
            <a:schemeClr val="accent4">
              <a:lumMod val="75000"/>
              <a:alpha val="20000"/>
            </a:schemeClr>
          </a:solidFill>
          <a:ln>
            <a:solidFill>
              <a:srgbClr val="AC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6C2E41E-42A7-1149-927A-E47AEFB2A1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93405" y="929835"/>
            <a:ext cx="2582334" cy="258602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0E4F44-11D0-3A47-9EE6-94301E900B5B}"/>
              </a:ext>
            </a:extLst>
          </p:cNvPr>
          <p:cNvSpPr txBox="1"/>
          <p:nvPr/>
        </p:nvSpPr>
        <p:spPr>
          <a:xfrm>
            <a:off x="7630115" y="5751355"/>
            <a:ext cx="319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Note: Generative </a:t>
            </a:r>
            <a:r>
              <a:rPr lang="en-US" dirty="0" err="1"/>
              <a:t>DeepONet</a:t>
            </a:r>
            <a:endParaRPr lang="en-US" dirty="0"/>
          </a:p>
          <a:p>
            <a:pPr algn="ctr"/>
            <a:r>
              <a:rPr lang="en-US" dirty="0"/>
              <a:t>(no training involved)</a:t>
            </a:r>
          </a:p>
        </p:txBody>
      </p:sp>
    </p:spTree>
    <p:extLst>
      <p:ext uri="{BB962C8B-B14F-4D97-AF65-F5344CB8AC3E}">
        <p14:creationId xmlns:p14="http://schemas.microsoft.com/office/powerpoint/2010/main" val="315329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75F4D-225A-C94C-80CD-640AA461B66D}"/>
              </a:ext>
            </a:extLst>
          </p:cNvPr>
          <p:cNvSpPr txBox="1"/>
          <p:nvPr/>
        </p:nvSpPr>
        <p:spPr>
          <a:xfrm>
            <a:off x="559397" y="2221470"/>
            <a:ext cx="10652788" cy="31085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4: PCA-based </a:t>
            </a:r>
            <a:r>
              <a:rPr lang="en-US" sz="1600" b="1" u="sng" dirty="0" err="1">
                <a:solidFill>
                  <a:srgbClr val="C00000"/>
                </a:solidFill>
              </a:rPr>
              <a:t>interpreation</a:t>
            </a:r>
            <a:r>
              <a:rPr lang="en-US" sz="1600" b="1" u="sng" dirty="0">
                <a:solidFill>
                  <a:srgbClr val="C00000"/>
                </a:solidFill>
              </a:rPr>
              <a:t> of </a:t>
            </a:r>
            <a:r>
              <a:rPr lang="en-US" sz="1600" b="1" u="sng" dirty="0" err="1">
                <a:solidFill>
                  <a:srgbClr val="C00000"/>
                </a:solidFill>
              </a:rPr>
              <a:t>DeepONets</a:t>
            </a:r>
            <a:r>
              <a:rPr lang="en-US" sz="1600" b="1" u="sng" dirty="0">
                <a:solidFill>
                  <a:srgbClr val="C00000"/>
                </a:solidFill>
              </a:rPr>
              <a:t> – Shared Trunk: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600" b="1" u="sng" dirty="0">
                <a:solidFill>
                  <a:srgbClr val="C00000"/>
                </a:solidFill>
              </a:rPr>
              <a:t>Part IV: Generate the </a:t>
            </a:r>
            <a:r>
              <a:rPr lang="en-US" sz="1600" b="1" u="sng" dirty="0" err="1">
                <a:solidFill>
                  <a:srgbClr val="C00000"/>
                </a:solidFill>
              </a:rPr>
              <a:t>DeepONet</a:t>
            </a:r>
            <a:endParaRPr lang="en-US" sz="1600" b="1" u="sng" dirty="0">
              <a:solidFill>
                <a:srgbClr val="C00000"/>
              </a:solidFill>
            </a:endParaRP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/TestCase4_Part4/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4.2.1.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../input/”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4.5.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Predict_DeepONet.ipynb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1FD1D-300C-AE4A-B02E-C86AAE6C0F14}"/>
              </a:ext>
            </a:extLst>
          </p:cNvPr>
          <p:cNvSpPr txBox="1"/>
          <p:nvPr/>
        </p:nvSpPr>
        <p:spPr>
          <a:xfrm>
            <a:off x="559397" y="1000317"/>
            <a:ext cx="9760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Note: If correctly executed, </a:t>
            </a:r>
            <a:r>
              <a:rPr lang="en-US" sz="1600" dirty="0" err="1">
                <a:solidFill>
                  <a:srgbClr val="C00000"/>
                </a:solidFill>
              </a:rPr>
              <a:t>Predict_FNN_Branch.ipynb</a:t>
            </a:r>
            <a:r>
              <a:rPr lang="en-US" sz="1600" dirty="0">
                <a:solidFill>
                  <a:srgbClr val="C00000"/>
                </a:solidFill>
              </a:rPr>
              <a:t> and </a:t>
            </a:r>
            <a:r>
              <a:rPr lang="en-US" sz="1600" dirty="0" err="1">
                <a:solidFill>
                  <a:srgbClr val="C00000"/>
                </a:solidFill>
              </a:rPr>
              <a:t>Predict_FNN_Trunk.ipynb</a:t>
            </a:r>
            <a:r>
              <a:rPr lang="en-US" sz="1600" dirty="0">
                <a:solidFill>
                  <a:srgbClr val="C00000"/>
                </a:solidFill>
              </a:rPr>
              <a:t> created the file: </a:t>
            </a:r>
          </a:p>
          <a:p>
            <a:pPr lvl="2"/>
            <a:r>
              <a:rPr lang="en-US" sz="1600" dirty="0">
                <a:solidFill>
                  <a:srgbClr val="C00000"/>
                </a:solidFill>
              </a:rPr>
              <a:t>$WORKSPACE_PATH/</a:t>
            </a:r>
            <a:r>
              <a:rPr lang="en-US" sz="1600" dirty="0" err="1">
                <a:solidFill>
                  <a:srgbClr val="C00000"/>
                </a:solidFill>
              </a:rPr>
              <a:t>ROMNet</a:t>
            </a:r>
            <a:r>
              <a:rPr lang="en-US" sz="1600" dirty="0">
                <a:solidFill>
                  <a:srgbClr val="C00000"/>
                </a:solidFill>
              </a:rPr>
              <a:t>/Data/MSD_100Cases/</a:t>
            </a:r>
            <a:r>
              <a:rPr lang="en-US" sz="1600" dirty="0" err="1">
                <a:solidFill>
                  <a:srgbClr val="C00000"/>
                </a:solidFill>
              </a:rPr>
              <a:t>Orig</a:t>
            </a:r>
            <a:r>
              <a:rPr lang="en-US" sz="1600" dirty="0">
                <a:solidFill>
                  <a:srgbClr val="C00000"/>
                </a:solidFill>
              </a:rPr>
              <a:t>/All/FNN/Final.h5, </a:t>
            </a:r>
          </a:p>
          <a:p>
            <a:pPr lvl="2"/>
            <a:r>
              <a:rPr lang="en-US" sz="1600" dirty="0">
                <a:solidFill>
                  <a:srgbClr val="C00000"/>
                </a:solidFill>
              </a:rPr>
              <a:t>which contains the trained parameter values for branches and trunk.</a:t>
            </a:r>
          </a:p>
        </p:txBody>
      </p:sp>
    </p:spTree>
    <p:extLst>
      <p:ext uri="{BB962C8B-B14F-4D97-AF65-F5344CB8AC3E}">
        <p14:creationId xmlns:p14="http://schemas.microsoft.com/office/powerpoint/2010/main" val="6216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34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3C56D-2BFB-AC4E-8B90-BA67E392A712}"/>
              </a:ext>
            </a:extLst>
          </p:cNvPr>
          <p:cNvSpPr txBox="1"/>
          <p:nvPr/>
        </p:nvSpPr>
        <p:spPr>
          <a:xfrm>
            <a:off x="559397" y="1795959"/>
            <a:ext cx="9932334" cy="83099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The input file for Test Case 5 Part 5 differs from the one of Test Case 4 Part 4 for:</a:t>
            </a:r>
          </a:p>
          <a:p>
            <a:endParaRPr lang="en-US" sz="1600" u="sng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branch_to_trunk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DeepONet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Branch-to-Trunk Type of Mapping  ('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one_to_one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'/'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multi_to_one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')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526C4A-C79D-0146-924C-41F283F826BC}"/>
              </a:ext>
            </a:extLst>
          </p:cNvPr>
          <p:cNvSpPr/>
          <p:nvPr/>
        </p:nvSpPr>
        <p:spPr>
          <a:xfrm>
            <a:off x="1617554" y="3551444"/>
            <a:ext cx="4143736" cy="2731626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A6886A-F648-7C46-B51B-EFF3FD1F235B}"/>
              </a:ext>
            </a:extLst>
          </p:cNvPr>
          <p:cNvSpPr/>
          <p:nvPr/>
        </p:nvSpPr>
        <p:spPr>
          <a:xfrm>
            <a:off x="2867616" y="5540016"/>
            <a:ext cx="2476983" cy="47864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7941F"/>
                </a:solidFill>
              </a:rPr>
              <a:t>Trunk 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45756-444B-D841-A4D6-39888F58487C}"/>
              </a:ext>
            </a:extLst>
          </p:cNvPr>
          <p:cNvSpPr/>
          <p:nvPr/>
        </p:nvSpPr>
        <p:spPr>
          <a:xfrm>
            <a:off x="2867614" y="3831829"/>
            <a:ext cx="2476987" cy="47864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7941F"/>
                </a:solidFill>
              </a:rPr>
              <a:t>Branch1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4B503E-F7DD-514C-BF87-62A9F4984323}"/>
              </a:ext>
            </a:extLst>
          </p:cNvPr>
          <p:cNvSpPr/>
          <p:nvPr/>
        </p:nvSpPr>
        <p:spPr>
          <a:xfrm>
            <a:off x="2867617" y="4401225"/>
            <a:ext cx="2476984" cy="47864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7941F"/>
                </a:solidFill>
              </a:rPr>
              <a:t>Branch 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33E757-30F5-DA4A-9653-6A68C2EE2C1C}"/>
              </a:ext>
            </a:extLst>
          </p:cNvPr>
          <p:cNvSpPr/>
          <p:nvPr/>
        </p:nvSpPr>
        <p:spPr>
          <a:xfrm>
            <a:off x="2867615" y="4970620"/>
            <a:ext cx="2476984" cy="47864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7941F"/>
                </a:solidFill>
              </a:rPr>
              <a:t>Trunk 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77AF9A-2E5C-5E4F-8041-6A96F1C68A6F}"/>
              </a:ext>
            </a:extLst>
          </p:cNvPr>
          <p:cNvSpPr/>
          <p:nvPr/>
        </p:nvSpPr>
        <p:spPr>
          <a:xfrm>
            <a:off x="2254160" y="3721538"/>
            <a:ext cx="3356659" cy="240741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50F96-E9CF-C447-9855-F8C671C096FA}"/>
              </a:ext>
            </a:extLst>
          </p:cNvPr>
          <p:cNvSpPr txBox="1"/>
          <p:nvPr/>
        </p:nvSpPr>
        <p:spPr>
          <a:xfrm rot="5400000">
            <a:off x="1146572" y="469555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DeepONet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1DCAB-89F7-7947-8840-A570C2093548}"/>
              </a:ext>
            </a:extLst>
          </p:cNvPr>
          <p:cNvSpPr txBox="1"/>
          <p:nvPr/>
        </p:nvSpPr>
        <p:spPr>
          <a:xfrm rot="5400000">
            <a:off x="1790469" y="469555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DeepONet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BB6A34-2DA7-1E41-A56D-7B571EA24561}"/>
              </a:ext>
            </a:extLst>
          </p:cNvPr>
          <p:cNvSpPr/>
          <p:nvPr/>
        </p:nvSpPr>
        <p:spPr>
          <a:xfrm>
            <a:off x="4082961" y="3912153"/>
            <a:ext cx="1060045" cy="30138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DD9"/>
                </a:solidFill>
              </a:rPr>
              <a:t>Main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D89428-9935-9B4E-9A08-7143336F5E0B}"/>
              </a:ext>
            </a:extLst>
          </p:cNvPr>
          <p:cNvSpPr/>
          <p:nvPr/>
        </p:nvSpPr>
        <p:spPr>
          <a:xfrm>
            <a:off x="4082961" y="4481693"/>
            <a:ext cx="1060045" cy="30138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DD9"/>
                </a:solidFill>
              </a:rPr>
              <a:t>Main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A49CA4A-6906-2F43-AA58-24A314B22413}"/>
              </a:ext>
            </a:extLst>
          </p:cNvPr>
          <p:cNvSpPr/>
          <p:nvPr/>
        </p:nvSpPr>
        <p:spPr>
          <a:xfrm>
            <a:off x="4082961" y="5049959"/>
            <a:ext cx="1060045" cy="30138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DD9"/>
                </a:solidFill>
              </a:rPr>
              <a:t>Main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5F8FE9-45BD-1F43-9FF0-D36D7DE73FC7}"/>
              </a:ext>
            </a:extLst>
          </p:cNvPr>
          <p:cNvSpPr/>
          <p:nvPr/>
        </p:nvSpPr>
        <p:spPr>
          <a:xfrm>
            <a:off x="4082961" y="5619354"/>
            <a:ext cx="1060045" cy="30138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DD9"/>
                </a:solidFill>
              </a:rPr>
              <a:t>Main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A977A6-7159-9846-89F8-8E2E9F0D1DA5}"/>
              </a:ext>
            </a:extLst>
          </p:cNvPr>
          <p:cNvSpPr txBox="1"/>
          <p:nvPr/>
        </p:nvSpPr>
        <p:spPr>
          <a:xfrm>
            <a:off x="2565588" y="3059668"/>
            <a:ext cx="224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Test Case 3 Part 5: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4936E6B-9EAF-EB47-9684-888BA6D0732F}"/>
              </a:ext>
            </a:extLst>
          </p:cNvPr>
          <p:cNvSpPr/>
          <p:nvPr/>
        </p:nvSpPr>
        <p:spPr>
          <a:xfrm>
            <a:off x="6586000" y="3551444"/>
            <a:ext cx="4143736" cy="2731626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23DF9C-7906-F743-AFAD-C87717B7E505}"/>
              </a:ext>
            </a:extLst>
          </p:cNvPr>
          <p:cNvSpPr/>
          <p:nvPr/>
        </p:nvSpPr>
        <p:spPr>
          <a:xfrm>
            <a:off x="7836060" y="3831829"/>
            <a:ext cx="2476987" cy="47864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7941F"/>
                </a:solidFill>
              </a:rPr>
              <a:t>Branch1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F55E62D-A8EA-1A4E-B95B-481330009F5B}"/>
              </a:ext>
            </a:extLst>
          </p:cNvPr>
          <p:cNvSpPr/>
          <p:nvPr/>
        </p:nvSpPr>
        <p:spPr>
          <a:xfrm>
            <a:off x="7836063" y="4401225"/>
            <a:ext cx="2476984" cy="47864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7941F"/>
                </a:solidFill>
              </a:rPr>
              <a:t>Branch 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69221F2-53B7-E249-BD3B-968AD0A95D74}"/>
              </a:ext>
            </a:extLst>
          </p:cNvPr>
          <p:cNvSpPr/>
          <p:nvPr/>
        </p:nvSpPr>
        <p:spPr>
          <a:xfrm>
            <a:off x="7836061" y="5283138"/>
            <a:ext cx="2476984" cy="47864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7941F"/>
                </a:solidFill>
              </a:rPr>
              <a:t>Trunk 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4B442D-FC0E-4745-A7FD-151502BB95D7}"/>
              </a:ext>
            </a:extLst>
          </p:cNvPr>
          <p:cNvSpPr/>
          <p:nvPr/>
        </p:nvSpPr>
        <p:spPr>
          <a:xfrm>
            <a:off x="7222606" y="3721538"/>
            <a:ext cx="3356659" cy="240741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698011-3D05-FE49-8B2C-939CF693AAB9}"/>
              </a:ext>
            </a:extLst>
          </p:cNvPr>
          <p:cNvSpPr txBox="1"/>
          <p:nvPr/>
        </p:nvSpPr>
        <p:spPr>
          <a:xfrm rot="5400000">
            <a:off x="6115018" y="469555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DeepONet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75BB79-FC55-494A-891C-9800A3EF05DF}"/>
              </a:ext>
            </a:extLst>
          </p:cNvPr>
          <p:cNvSpPr txBox="1"/>
          <p:nvPr/>
        </p:nvSpPr>
        <p:spPr>
          <a:xfrm rot="5400000">
            <a:off x="6758915" y="469555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DeepONet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536E554-6DD5-3A4D-B3C8-0B8ACCF1F213}"/>
              </a:ext>
            </a:extLst>
          </p:cNvPr>
          <p:cNvSpPr/>
          <p:nvPr/>
        </p:nvSpPr>
        <p:spPr>
          <a:xfrm>
            <a:off x="9051407" y="3912153"/>
            <a:ext cx="1060045" cy="30138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DD9"/>
                </a:solidFill>
              </a:rPr>
              <a:t>Main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85D095-9F16-2D48-B597-77E0FB39561F}"/>
              </a:ext>
            </a:extLst>
          </p:cNvPr>
          <p:cNvSpPr/>
          <p:nvPr/>
        </p:nvSpPr>
        <p:spPr>
          <a:xfrm>
            <a:off x="9051407" y="4481693"/>
            <a:ext cx="1060045" cy="30138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DD9"/>
                </a:solidFill>
              </a:rPr>
              <a:t>Main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7F574E-5025-124E-A77A-65A229653165}"/>
              </a:ext>
            </a:extLst>
          </p:cNvPr>
          <p:cNvSpPr/>
          <p:nvPr/>
        </p:nvSpPr>
        <p:spPr>
          <a:xfrm>
            <a:off x="9051407" y="5362477"/>
            <a:ext cx="1060045" cy="30138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DD9"/>
                </a:solidFill>
              </a:rPr>
              <a:t>Main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29B110-070C-F14D-A79E-708ABF586F96}"/>
              </a:ext>
            </a:extLst>
          </p:cNvPr>
          <p:cNvSpPr txBox="1"/>
          <p:nvPr/>
        </p:nvSpPr>
        <p:spPr>
          <a:xfrm>
            <a:off x="7534034" y="3059668"/>
            <a:ext cx="224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Test Case 4 Part 4: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1D652050-D054-D948-BB88-51A0430341A3}"/>
              </a:ext>
            </a:extLst>
          </p:cNvPr>
          <p:cNvSpPr/>
          <p:nvPr/>
        </p:nvSpPr>
        <p:spPr>
          <a:xfrm>
            <a:off x="4945274" y="4664598"/>
            <a:ext cx="817504" cy="1167114"/>
          </a:xfrm>
          <a:prstGeom prst="arc">
            <a:avLst>
              <a:gd name="adj1" fmla="val 16239227"/>
              <a:gd name="adj2" fmla="val 5187140"/>
            </a:avLst>
          </a:prstGeom>
          <a:ln w="63500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136D9216-8501-5549-87F0-5D23A4E966ED}"/>
              </a:ext>
            </a:extLst>
          </p:cNvPr>
          <p:cNvSpPr/>
          <p:nvPr/>
        </p:nvSpPr>
        <p:spPr>
          <a:xfrm>
            <a:off x="4926424" y="4075666"/>
            <a:ext cx="817504" cy="1167114"/>
          </a:xfrm>
          <a:prstGeom prst="arc">
            <a:avLst>
              <a:gd name="adj1" fmla="val 16239227"/>
              <a:gd name="adj2" fmla="val 5187140"/>
            </a:avLst>
          </a:prstGeom>
          <a:ln w="63500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9080E863-0F0C-C545-901E-80983777C7DE}"/>
              </a:ext>
            </a:extLst>
          </p:cNvPr>
          <p:cNvSpPr/>
          <p:nvPr/>
        </p:nvSpPr>
        <p:spPr>
          <a:xfrm>
            <a:off x="9904292" y="4616814"/>
            <a:ext cx="825443" cy="1002539"/>
          </a:xfrm>
          <a:prstGeom prst="arc">
            <a:avLst>
              <a:gd name="adj1" fmla="val 16239227"/>
              <a:gd name="adj2" fmla="val 5187140"/>
            </a:avLst>
          </a:prstGeom>
          <a:ln w="63500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7477E12-3242-3240-9D79-4AD081D63B55}"/>
              </a:ext>
            </a:extLst>
          </p:cNvPr>
          <p:cNvSpPr/>
          <p:nvPr/>
        </p:nvSpPr>
        <p:spPr>
          <a:xfrm>
            <a:off x="9906224" y="4075667"/>
            <a:ext cx="823511" cy="1408566"/>
          </a:xfrm>
          <a:prstGeom prst="arc">
            <a:avLst>
              <a:gd name="adj1" fmla="val 16239227"/>
              <a:gd name="adj2" fmla="val 5187140"/>
            </a:avLst>
          </a:prstGeom>
          <a:ln w="63500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3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8F504-DDB9-5941-9D6F-B20E63CF67F4}"/>
              </a:ext>
            </a:extLst>
          </p:cNvPr>
          <p:cNvSpPr txBox="1"/>
          <p:nvPr/>
        </p:nvSpPr>
        <p:spPr>
          <a:xfrm>
            <a:off x="4006613" y="3075057"/>
            <a:ext cx="4178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Test Cases 1 &amp; 2</a:t>
            </a:r>
          </a:p>
        </p:txBody>
      </p:sp>
    </p:spTree>
    <p:extLst>
      <p:ext uri="{BB962C8B-B14F-4D97-AF65-F5344CB8AC3E}">
        <p14:creationId xmlns:p14="http://schemas.microsoft.com/office/powerpoint/2010/main" val="17635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6B18C-A135-5345-BC9F-4C98BD5F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48" y="1115446"/>
            <a:ext cx="10217271" cy="5742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2EAA54-4F47-C540-A822-C4E9DFEB2E32}"/>
              </a:ext>
            </a:extLst>
          </p:cNvPr>
          <p:cNvSpPr txBox="1"/>
          <p:nvPr/>
        </p:nvSpPr>
        <p:spPr>
          <a:xfrm>
            <a:off x="8287474" y="1597307"/>
            <a:ext cx="23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DeepONet</a:t>
            </a:r>
            <a:r>
              <a:rPr lang="en-US" dirty="0"/>
              <a:t> Structure</a:t>
            </a:r>
          </a:p>
        </p:txBody>
      </p:sp>
    </p:spTree>
    <p:extLst>
      <p:ext uri="{BB962C8B-B14F-4D97-AF65-F5344CB8AC3E}">
        <p14:creationId xmlns:p14="http://schemas.microsoft.com/office/powerpoint/2010/main" val="67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48567-26D1-D347-93A6-1DBA687B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264" y="2142874"/>
            <a:ext cx="4522503" cy="452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F439C-E6CE-4748-A747-718BF5F7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72" y="2142874"/>
            <a:ext cx="4522505" cy="4528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708540-E47B-7C4B-ADA3-43E9850C7F82}"/>
              </a:ext>
            </a:extLst>
          </p:cNvPr>
          <p:cNvSpPr txBox="1"/>
          <p:nvPr/>
        </p:nvSpPr>
        <p:spPr>
          <a:xfrm>
            <a:off x="559397" y="1042348"/>
            <a:ext cx="10753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Case 1: Fully data-drive training </a:t>
            </a:r>
          </a:p>
          <a:p>
            <a:r>
              <a:rPr lang="en-US" dirty="0"/>
              <a:t>Test Case 2: Trained with a physics-informed loss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7221AC-92C4-734E-8E89-25D0E67B9493}"/>
              </a:ext>
            </a:extLst>
          </p:cNvPr>
          <p:cNvSpPr/>
          <p:nvPr/>
        </p:nvSpPr>
        <p:spPr>
          <a:xfrm>
            <a:off x="2996477" y="1808267"/>
            <a:ext cx="126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 cases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3728ED-E1A1-7742-B9B1-E14F72E731AD}"/>
              </a:ext>
            </a:extLst>
          </p:cNvPr>
          <p:cNvSpPr/>
          <p:nvPr/>
        </p:nvSpPr>
        <p:spPr>
          <a:xfrm>
            <a:off x="6510545" y="1808267"/>
            <a:ext cx="449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Trunk nets’ outputs (~dynamical modes)</a:t>
            </a:r>
          </a:p>
        </p:txBody>
      </p:sp>
    </p:spTree>
    <p:extLst>
      <p:ext uri="{BB962C8B-B14F-4D97-AF65-F5344CB8AC3E}">
        <p14:creationId xmlns:p14="http://schemas.microsoft.com/office/powerpoint/2010/main" val="98512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34234-720B-A64D-B47D-35F63F73CCE5}"/>
              </a:ext>
            </a:extLst>
          </p:cNvPr>
          <p:cNvSpPr txBox="1"/>
          <p:nvPr/>
        </p:nvSpPr>
        <p:spPr>
          <a:xfrm>
            <a:off x="559397" y="1619591"/>
            <a:ext cx="10652788" cy="28623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1: Data-driven deep operator network (</a:t>
            </a:r>
            <a:r>
              <a:rPr lang="en-US" sz="1600" b="1" u="sng" dirty="0" err="1">
                <a:solidFill>
                  <a:srgbClr val="C00000"/>
                </a:solidFill>
              </a:rPr>
              <a:t>DeepONet</a:t>
            </a:r>
            <a:r>
              <a:rPr lang="en-US" sz="1600" b="1" u="sng" dirty="0">
                <a:solidFill>
                  <a:srgbClr val="C00000"/>
                </a:solidFill>
              </a:rPr>
              <a:t>) for predicting position and velocity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/TestCase1/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1.2.1.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1.5.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Predict_DeepONet.ipynb</a:t>
            </a:r>
            <a:endParaRPr lang="en-US" sz="1200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EE643E-C04D-8145-A721-FBB9A61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A Mass-Spring-Damper Test Case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34234-720B-A64D-B47D-35F63F73CCE5}"/>
              </a:ext>
            </a:extLst>
          </p:cNvPr>
          <p:cNvSpPr txBox="1"/>
          <p:nvPr/>
        </p:nvSpPr>
        <p:spPr>
          <a:xfrm>
            <a:off x="559397" y="1619591"/>
            <a:ext cx="10652788" cy="28623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Test Case 2: Physics Informed deep operator network (</a:t>
            </a:r>
            <a:r>
              <a:rPr lang="en-US" sz="1600" b="1" u="sng" dirty="0" err="1">
                <a:solidFill>
                  <a:srgbClr val="C00000"/>
                </a:solidFill>
              </a:rPr>
              <a:t>DeepONet</a:t>
            </a:r>
            <a:r>
              <a:rPr lang="en-US" sz="1600" b="1" u="sng" dirty="0">
                <a:solidFill>
                  <a:srgbClr val="C00000"/>
                </a:solidFill>
              </a:rPr>
              <a:t>) for predicting position and velocity</a:t>
            </a:r>
          </a:p>
          <a:p>
            <a:endParaRPr lang="en-US" sz="1600" b="1" u="sng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2.1. Copy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/TestCase2/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2.2. In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/input/</a:t>
            </a:r>
            <a:r>
              <a:rPr lang="en-US" sz="1200" dirty="0" err="1">
                <a:solidFill>
                  <a:srgbClr val="C00000"/>
                </a:solidFill>
              </a:rPr>
              <a:t>ROMNet_Input.py</a:t>
            </a:r>
            <a:r>
              <a:rPr lang="en-US" sz="1200" dirty="0">
                <a:solidFill>
                  <a:srgbClr val="C00000"/>
                </a:solidFill>
              </a:rPr>
              <a:t>, change: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	2.2.1. "</a:t>
            </a:r>
            <a:r>
              <a:rPr lang="en-US" sz="1200" dirty="0" err="1">
                <a:solidFill>
                  <a:srgbClr val="C00000"/>
                </a:solidFill>
              </a:rPr>
              <a:t>self.WORKSPACE_PATH</a:t>
            </a:r>
            <a:r>
              <a:rPr lang="en-US" sz="1200" dirty="0">
                <a:solidFill>
                  <a:srgbClr val="C00000"/>
                </a:solidFill>
              </a:rPr>
              <a:t> = ..."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2.3. Move to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/app/ 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2.4. Run: "python3 </a:t>
            </a:r>
            <a:r>
              <a:rPr lang="en-US" sz="1200" dirty="0" err="1">
                <a:solidFill>
                  <a:srgbClr val="C00000"/>
                </a:solidFill>
              </a:rPr>
              <a:t>ROMNet.py</a:t>
            </a:r>
            <a:r>
              <a:rPr lang="en-US" sz="1200" dirty="0">
                <a:solidFill>
                  <a:srgbClr val="C00000"/>
                </a:solidFill>
              </a:rPr>
              <a:t> ../input/”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2.5. Postprocess results via: $WORKSPACE_PATH/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romnet</a:t>
            </a:r>
            <a:r>
              <a:rPr lang="en-US" sz="1200" dirty="0">
                <a:solidFill>
                  <a:srgbClr val="C00000"/>
                </a:solidFill>
              </a:rPr>
              <a:t>/scripts/postprocessing/</a:t>
            </a:r>
            <a:r>
              <a:rPr lang="en-US" sz="1200" dirty="0" err="1">
                <a:solidFill>
                  <a:srgbClr val="C00000"/>
                </a:solidFill>
              </a:rPr>
              <a:t>MassSpringDamper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DeepONet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Predict_DeepONet.ipynb</a:t>
            </a:r>
            <a:endParaRPr lang="en-US" sz="1200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F120-0D1B-F844-A3FA-3D890814A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77C4B-D7E8-BB4D-BECF-6A417C8AFD67}"/>
              </a:ext>
            </a:extLst>
          </p:cNvPr>
          <p:cNvSpPr txBox="1"/>
          <p:nvPr/>
        </p:nvSpPr>
        <p:spPr>
          <a:xfrm>
            <a:off x="853824" y="360698"/>
            <a:ext cx="7508402" cy="83099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In the input file: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self.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surrogate_type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controls the type of surrogate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self.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structure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is a dictionary that controls the structure of the surrogate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460BC-F611-D846-AEF0-4E5E91B510AF}"/>
              </a:ext>
            </a:extLst>
          </p:cNvPr>
          <p:cNvSpPr txBox="1"/>
          <p:nvPr/>
        </p:nvSpPr>
        <p:spPr>
          <a:xfrm>
            <a:off x="497711" y="1562590"/>
            <a:ext cx="570611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600" b="1" dirty="0"/>
              <a:t>Surrogates: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FNN: Feed-Forward Neural Network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DeepONet</a:t>
            </a:r>
            <a:r>
              <a:rPr lang="en-US" sz="1600" dirty="0"/>
              <a:t>: Deep Operator Network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Double_DeepONet</a:t>
            </a:r>
            <a:r>
              <a:rPr lang="en-US" sz="1600" dirty="0"/>
              <a:t>: Two </a:t>
            </a:r>
            <a:r>
              <a:rPr lang="en-US" sz="1600" dirty="0" err="1"/>
              <a:t>DeepONets</a:t>
            </a:r>
            <a:r>
              <a:rPr lang="en-US" sz="1600" dirty="0"/>
              <a:t> in Series</a:t>
            </a:r>
          </a:p>
          <a:p>
            <a:pPr lvl="2"/>
            <a:endParaRPr lang="en-US" sz="1600" dirty="0"/>
          </a:p>
          <a:p>
            <a:pPr lvl="1"/>
            <a:r>
              <a:rPr lang="en-US" sz="1600" b="1" dirty="0"/>
              <a:t>System of Components: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FNN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DeepONet</a:t>
            </a:r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1600" b="1" dirty="0"/>
              <a:t>Components: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FNN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Branch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Branch_i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Trunk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Trunk_i</a:t>
            </a:r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1600" b="1" dirty="0"/>
              <a:t>Sub-Components: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U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V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618C44-FCC8-C84C-A5CA-F0D0B262D096}"/>
              </a:ext>
            </a:extLst>
          </p:cNvPr>
          <p:cNvSpPr/>
          <p:nvPr/>
        </p:nvSpPr>
        <p:spPr>
          <a:xfrm>
            <a:off x="7057664" y="3634451"/>
            <a:ext cx="4143736" cy="2731626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36359B-4948-CC48-B6F6-9F5AFEA9A5EC}"/>
              </a:ext>
            </a:extLst>
          </p:cNvPr>
          <p:cNvSpPr/>
          <p:nvPr/>
        </p:nvSpPr>
        <p:spPr>
          <a:xfrm>
            <a:off x="8307726" y="5623023"/>
            <a:ext cx="2476983" cy="47864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7941F"/>
                </a:solidFill>
              </a:rPr>
              <a:t>Trunk 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A59DD0-699E-8C4E-BD2F-E18C48B1F245}"/>
              </a:ext>
            </a:extLst>
          </p:cNvPr>
          <p:cNvSpPr/>
          <p:nvPr/>
        </p:nvSpPr>
        <p:spPr>
          <a:xfrm>
            <a:off x="8307724" y="3914836"/>
            <a:ext cx="2476987" cy="47864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7941F"/>
                </a:solidFill>
              </a:rPr>
              <a:t>Branch1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056E334-83AD-F842-A1EB-710C44A56189}"/>
              </a:ext>
            </a:extLst>
          </p:cNvPr>
          <p:cNvSpPr/>
          <p:nvPr/>
        </p:nvSpPr>
        <p:spPr>
          <a:xfrm>
            <a:off x="8307727" y="4484232"/>
            <a:ext cx="2476984" cy="47864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7941F"/>
                </a:solidFill>
              </a:rPr>
              <a:t>Branch 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94A436-28DD-D945-A2B2-082DD73C1FA4}"/>
              </a:ext>
            </a:extLst>
          </p:cNvPr>
          <p:cNvSpPr/>
          <p:nvPr/>
        </p:nvSpPr>
        <p:spPr>
          <a:xfrm>
            <a:off x="8307725" y="5053627"/>
            <a:ext cx="2476984" cy="47864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279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7941F"/>
                </a:solidFill>
              </a:rPr>
              <a:t>Trunk 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6E97FE-AD42-494C-B245-C606A237569B}"/>
              </a:ext>
            </a:extLst>
          </p:cNvPr>
          <p:cNvSpPr/>
          <p:nvPr/>
        </p:nvSpPr>
        <p:spPr>
          <a:xfrm>
            <a:off x="7694270" y="3804545"/>
            <a:ext cx="3356659" cy="2407410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85831-9525-4543-898F-4BFE14FC3E85}"/>
              </a:ext>
            </a:extLst>
          </p:cNvPr>
          <p:cNvSpPr txBox="1"/>
          <p:nvPr/>
        </p:nvSpPr>
        <p:spPr>
          <a:xfrm rot="5400000">
            <a:off x="6586682" y="477856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DeepONet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724BF-46B7-DD41-A7C3-0E531CE6621E}"/>
              </a:ext>
            </a:extLst>
          </p:cNvPr>
          <p:cNvSpPr txBox="1"/>
          <p:nvPr/>
        </p:nvSpPr>
        <p:spPr>
          <a:xfrm rot="5400000">
            <a:off x="7230579" y="477856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DeepONet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9D11A1D-DA37-5A4C-A8D4-CBF5B8174F37}"/>
              </a:ext>
            </a:extLst>
          </p:cNvPr>
          <p:cNvSpPr/>
          <p:nvPr/>
        </p:nvSpPr>
        <p:spPr>
          <a:xfrm>
            <a:off x="9523071" y="3995160"/>
            <a:ext cx="1060045" cy="30138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DD9"/>
                </a:solidFill>
              </a:rPr>
              <a:t>Main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7AAA36B-44BF-C14D-A667-228F26D5A17A}"/>
              </a:ext>
            </a:extLst>
          </p:cNvPr>
          <p:cNvSpPr/>
          <p:nvPr/>
        </p:nvSpPr>
        <p:spPr>
          <a:xfrm>
            <a:off x="9523071" y="4564700"/>
            <a:ext cx="1060045" cy="30138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DD9"/>
                </a:solidFill>
              </a:rPr>
              <a:t>Main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240353F-C2E0-964D-952D-41D4BC1BF979}"/>
              </a:ext>
            </a:extLst>
          </p:cNvPr>
          <p:cNvSpPr/>
          <p:nvPr/>
        </p:nvSpPr>
        <p:spPr>
          <a:xfrm>
            <a:off x="9523071" y="5132966"/>
            <a:ext cx="1060045" cy="30138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DD9"/>
                </a:solidFill>
              </a:rPr>
              <a:t>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017872-9A26-7045-B434-D3C9BFC03BCD}"/>
              </a:ext>
            </a:extLst>
          </p:cNvPr>
          <p:cNvSpPr/>
          <p:nvPr/>
        </p:nvSpPr>
        <p:spPr>
          <a:xfrm>
            <a:off x="9523071" y="5702361"/>
            <a:ext cx="1060045" cy="301389"/>
          </a:xfrm>
          <a:prstGeom prst="roundRect">
            <a:avLst>
              <a:gd name="adj" fmla="val 11943"/>
            </a:avLst>
          </a:prstGeom>
          <a:noFill/>
          <a:ln w="38100">
            <a:solidFill>
              <a:srgbClr val="00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ADD9"/>
                </a:solidFill>
              </a:rPr>
              <a:t>Main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AEF20-92DE-DE45-B807-9DD010C7498C}"/>
              </a:ext>
            </a:extLst>
          </p:cNvPr>
          <p:cNvSpPr txBox="1"/>
          <p:nvPr/>
        </p:nvSpPr>
        <p:spPr>
          <a:xfrm>
            <a:off x="6751958" y="305048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these test cases:</a:t>
            </a:r>
          </a:p>
        </p:txBody>
      </p:sp>
    </p:spTree>
    <p:extLst>
      <p:ext uri="{BB962C8B-B14F-4D97-AF65-F5344CB8AC3E}">
        <p14:creationId xmlns:p14="http://schemas.microsoft.com/office/powerpoint/2010/main" val="33654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andia_Brand_Light_Theme_UUR">
  <a:themeElements>
    <a:clrScheme name="Sandia">
      <a:dk1>
        <a:srgbClr val="373434"/>
      </a:dk1>
      <a:lt1>
        <a:srgbClr val="FFFFFF"/>
      </a:lt1>
      <a:dk2>
        <a:srgbClr val="005376"/>
      </a:dk2>
      <a:lt2>
        <a:srgbClr val="E7E6E6"/>
      </a:lt2>
      <a:accent1>
        <a:srgbClr val="27ADCF"/>
      </a:accent1>
      <a:accent2>
        <a:srgbClr val="269077"/>
      </a:accent2>
      <a:accent3>
        <a:srgbClr val="6AB344"/>
      </a:accent3>
      <a:accent4>
        <a:srgbClr val="F69B45"/>
      </a:accent4>
      <a:accent5>
        <a:srgbClr val="A93F36"/>
      </a:accent5>
      <a:accent6>
        <a:srgbClr val="7F3A7F"/>
      </a:accent6>
      <a:hlink>
        <a:srgbClr val="27ADCF"/>
      </a:hlink>
      <a:folHlink>
        <a:srgbClr val="285C7B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32751</TotalTime>
  <Words>2797</Words>
  <Application>Microsoft Macintosh PowerPoint</Application>
  <PresentationFormat>Widescreen</PresentationFormat>
  <Paragraphs>468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Wingdings</vt:lpstr>
      <vt:lpstr>Exo 2 SemiBold</vt:lpstr>
      <vt:lpstr>Open Sans</vt:lpstr>
      <vt:lpstr>Calibri</vt:lpstr>
      <vt:lpstr>Cambria Math</vt:lpstr>
      <vt:lpstr>1_Sandia_Brand_Light_Theme_UUR</vt:lpstr>
      <vt:lpstr>Test Cases for the Mass-Spring-Damper System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PowerPoint Presentation</vt:lpstr>
      <vt:lpstr>PowerPoint Presentation</vt:lpstr>
      <vt:lpstr>PowerPoint Presentation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PowerPoint Presentation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A Mass-Spring-Damper Test Case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Venturi, Simone</cp:lastModifiedBy>
  <cp:revision>645</cp:revision>
  <dcterms:created xsi:type="dcterms:W3CDTF">2017-10-14T01:15:26Z</dcterms:created>
  <dcterms:modified xsi:type="dcterms:W3CDTF">2022-02-28T06:07:42Z</dcterms:modified>
</cp:coreProperties>
</file>